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Inter" panose="02000503000000020004" pitchFamily="2" charset="0"/>
      <p:regular r:id="rId31"/>
      <p:bold r:id="rId32"/>
    </p:embeddedFont>
    <p:embeddedFont>
      <p:font typeface="Inter ExtraBold" panose="02000503000000020004" pitchFamily="2" charset="0"/>
      <p:bold r:id="rId33"/>
    </p:embeddedFont>
    <p:embeddedFont>
      <p:font typeface="Inter ExtraLight" panose="02000503000000020004" pitchFamily="2" charset="0"/>
      <p:regular r:id="rId34"/>
      <p:bold r:id="rId35"/>
    </p:embeddedFont>
    <p:embeddedFont>
      <p:font typeface="Inter Light" panose="02000503000000020004" pitchFamily="2" charset="0"/>
      <p:regular r:id="rId36"/>
      <p:bold r:id="rId37"/>
    </p:embeddedFont>
    <p:embeddedFont>
      <p:font typeface="Inter Medium" panose="02000503000000020004" pitchFamily="2" charset="0"/>
      <p:regular r:id="rId38"/>
      <p:bold r:id="rId39"/>
    </p:embeddedFont>
    <p:embeddedFont>
      <p:font typeface="Inter SemiBold" panose="02000503000000020004"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BDA792-2153-4E39-BFF2-012C325EF4B8}">
  <a:tblStyle styleId="{31BDA792-2153-4E39-BFF2-012C325EF4B8}"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3"/>
    <p:restoredTop sz="79437"/>
  </p:normalViewPr>
  <p:slideViewPr>
    <p:cSldViewPr snapToGrid="0">
      <p:cViewPr varScale="1">
        <p:scale>
          <a:sx n="123" d="100"/>
          <a:sy n="123" d="100"/>
        </p:scale>
        <p:origin x="616"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p:scale>
          <a:sx n="207" d="100"/>
          <a:sy n="207" d="100"/>
        </p:scale>
        <p:origin x="2288" y="14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FEAE251-9C06-680F-2BB8-B04BF2BB2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1537DD9-8A39-492A-A326-D57748AF45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72D0B1-2AC8-F644-9B6E-B3BCDF78733E}" type="datetimeFigureOut">
              <a:rPr kumimoji="1" lang="ja-JP" altLang="en-US" smtClean="0"/>
              <a:t>2023/10/27</a:t>
            </a:fld>
            <a:endParaRPr kumimoji="1" lang="ja-JP" altLang="en-US"/>
          </a:p>
        </p:txBody>
      </p:sp>
      <p:sp>
        <p:nvSpPr>
          <p:cNvPr id="4" name="フッター プレースホルダー 3">
            <a:extLst>
              <a:ext uri="{FF2B5EF4-FFF2-40B4-BE49-F238E27FC236}">
                <a16:creationId xmlns:a16="http://schemas.microsoft.com/office/drawing/2014/main" id="{2BD119E6-873A-A16F-2DC2-F00471B38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4D7DF5C-A8CC-94F1-FD07-06B351CDB6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C164F7-DE71-FC40-819B-B42DB6931E78}" type="slidenum">
              <a:rPr kumimoji="1" lang="ja-JP" altLang="en-US" smtClean="0"/>
              <a:t>‹#›</a:t>
            </a:fld>
            <a:endParaRPr kumimoji="1" lang="ja-JP" altLang="en-US"/>
          </a:p>
        </p:txBody>
      </p:sp>
    </p:spTree>
    <p:extLst>
      <p:ext uri="{BB962C8B-B14F-4D97-AF65-F5344CB8AC3E}">
        <p14:creationId xmlns:p14="http://schemas.microsoft.com/office/powerpoint/2010/main" val="299665811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 name="Google Shape;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spcAft>
                <a:spcPts val="1200"/>
              </a:spcAft>
              <a:buNone/>
            </a:pPr>
            <a:r>
              <a:rPr lang="en-GB" altLang="ja-JP" sz="1800" dirty="0">
                <a:effectLst/>
                <a:latin typeface="Times New Roman" panose="02020603050405020304" pitchFamily="18" charset="0"/>
                <a:ea typeface="ＭＳ 明朝" panose="02020609040205080304" pitchFamily="49" charset="-128"/>
              </a:rPr>
              <a:t>Hello, everyone.</a:t>
            </a:r>
            <a:endParaRPr lang="ja-JP" altLang="ja-JP" sz="1800">
              <a:effectLst/>
              <a:latin typeface="Times New Roman" panose="02020603050405020304" pitchFamily="18" charset="0"/>
              <a:ea typeface="ＭＳ 明朝" panose="02020609040205080304" pitchFamily="49" charset="-128"/>
            </a:endParaRPr>
          </a:p>
          <a:p>
            <a:pPr marL="158750" indent="0" algn="l">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I'm Rikuhei Umemoto a Master Student at Nagoya University.</a:t>
            </a:r>
            <a:endParaRPr lang="ja-JP" altLang="ja-JP" sz="1800">
              <a:effectLst/>
              <a:latin typeface="Times New Roman" panose="02020603050405020304" pitchFamily="18" charset="0"/>
              <a:ea typeface="ＭＳ 明朝" panose="02020609040205080304" pitchFamily="49" charset="-128"/>
            </a:endParaRPr>
          </a:p>
          <a:p>
            <a:pPr marL="158750" indent="0" algn="l">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Today, I want to discuss </a:t>
            </a:r>
            <a:r>
              <a:rPr lang="en-GB" altLang="ja-JP" sz="1800" b="1" dirty="0">
                <a:effectLst/>
                <a:latin typeface="Times New Roman" panose="02020603050405020304" pitchFamily="18" charset="0"/>
                <a:ea typeface="ＭＳ 明朝" panose="02020609040205080304" pitchFamily="49" charset="-128"/>
              </a:rPr>
              <a:t>Evaluation of Team </a:t>
            </a:r>
            <a:r>
              <a:rPr lang="en-GB" altLang="ja-JP" sz="1800" b="1" dirty="0" err="1">
                <a:effectLst/>
                <a:latin typeface="Times New Roman" panose="02020603050405020304" pitchFamily="18" charset="0"/>
                <a:ea typeface="ＭＳ 明朝" panose="02020609040205080304" pitchFamily="49" charset="-128"/>
              </a:rPr>
              <a:t>Defense</a:t>
            </a:r>
            <a:r>
              <a:rPr lang="en-GB" altLang="ja-JP" sz="1800" b="1" dirty="0">
                <a:effectLst/>
                <a:latin typeface="Times New Roman" panose="02020603050405020304" pitchFamily="18" charset="0"/>
                <a:ea typeface="ＭＳ 明朝" panose="02020609040205080304" pitchFamily="49" charset="-128"/>
              </a:rPr>
              <a:t> Positioning by Computing Counterfactuals using </a:t>
            </a:r>
            <a:r>
              <a:rPr lang="en-GB" altLang="ja-JP" sz="1800" b="1" dirty="0" err="1">
                <a:effectLst/>
                <a:latin typeface="Times New Roman" panose="02020603050405020304" pitchFamily="18" charset="0"/>
                <a:ea typeface="ＭＳ 明朝" panose="02020609040205080304" pitchFamily="49" charset="-128"/>
              </a:rPr>
              <a:t>StatsBomb</a:t>
            </a:r>
            <a:r>
              <a:rPr lang="en-GB" altLang="ja-JP" sz="1800" b="1" dirty="0">
                <a:effectLst/>
                <a:latin typeface="Times New Roman" panose="02020603050405020304" pitchFamily="18" charset="0"/>
                <a:ea typeface="ＭＳ 明朝" panose="02020609040205080304" pitchFamily="49" charset="-128"/>
              </a:rPr>
              <a:t> 360 data</a:t>
            </a:r>
            <a:r>
              <a:rPr lang="en-GB" altLang="ja-JP" sz="1800" dirty="0">
                <a:effectLst/>
                <a:latin typeface="Times New Roman" panose="02020603050405020304" pitchFamily="18" charset="0"/>
                <a:ea typeface="ＭＳ 明朝" panose="02020609040205080304" pitchFamily="49" charset="-128"/>
              </a:rPr>
              <a:t>.</a:t>
            </a:r>
          </a:p>
          <a:p>
            <a:pPr marL="158750" indent="0" algn="l">
              <a:spcBef>
                <a:spcPts val="1200"/>
              </a:spcBef>
              <a:spcAft>
                <a:spcPts val="1200"/>
              </a:spcAft>
              <a:buNone/>
            </a:pPr>
            <a:endParaRPr lang="en-GB" altLang="ja-JP" sz="1800" dirty="0">
              <a:effectLst/>
              <a:latin typeface="Times New Roman" panose="02020603050405020304" pitchFamily="18" charset="0"/>
              <a:ea typeface="ＭＳ 明朝" panose="02020609040205080304" pitchFamily="49" charset="-128"/>
            </a:endParaRPr>
          </a:p>
          <a:p>
            <a:pPr marL="158750" indent="0" algn="l">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slow down a little</a:t>
            </a:r>
            <a:endParaRPr lang="ja-JP" altLang="ja-JP" sz="1800">
              <a:effectLst/>
              <a:latin typeface="Times New Roman" panose="02020603050405020304" pitchFamily="18" charset="0"/>
              <a:ea typeface="ＭＳ 明朝" panose="02020609040205080304" pitchFamily="4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80ccceec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80ccceec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US" altLang="ja-JP" sz="1800" dirty="0">
                <a:effectLst/>
                <a:latin typeface="Times New Roman" panose="02020603050405020304" pitchFamily="18" charset="0"/>
                <a:ea typeface="ＭＳ 明朝" panose="02020609040205080304" pitchFamily="49" charset="-128"/>
              </a:rPr>
              <a:t>Verification result</a:t>
            </a:r>
            <a:r>
              <a:rPr lang="en-GB" altLang="ja-JP" sz="1800" dirty="0">
                <a:effectLst/>
                <a:latin typeface="Times New Roman" panose="02020603050405020304" pitchFamily="18" charset="0"/>
                <a:ea typeface="ＭＳ 明朝" panose="02020609040205080304" pitchFamily="49" charset="-128"/>
              </a:rPr>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83ac94ffd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83ac94ffd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tLang="ja-JP" sz="1800" dirty="0">
                <a:effectLst/>
                <a:latin typeface="Times New Roman" panose="02020603050405020304" pitchFamily="18" charset="0"/>
                <a:ea typeface="ＭＳ 明朝" panose="02020609040205080304" pitchFamily="49" charset="-128"/>
              </a:rPr>
              <a:t>Condition 5 was the best for all attackers and scorers,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3ac94ffd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3ac94ffd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tLang="ja-JP" sz="1800" dirty="0">
                <a:effectLst/>
                <a:latin typeface="Times New Roman" panose="02020603050405020304" pitchFamily="18" charset="0"/>
                <a:ea typeface="ＭＳ 明朝" panose="02020609040205080304" pitchFamily="49" charset="-128"/>
              </a:rPr>
              <a:t>while condition 2 was the best for non-scorers.</a:t>
            </a:r>
            <a:r>
              <a:rPr lang="ja-JP" altLang="ja-JP">
                <a:effectLst/>
              </a:rPr>
              <a:t>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3ac94ffd0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83ac94ffd0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Since the RMSE of all attackers was the lowest, we calculated DRSO under condition 5; the speed of the actors and the defending goalkeeper varied depending on the event, as we set the speeds of the other players at 5.0 [m/s].</a:t>
            </a:r>
            <a:endParaRPr lang="ja-JP" altLang="ja-JP" sz="1800">
              <a:effectLst/>
              <a:latin typeface="Times New Roman" panose="02020603050405020304" pitchFamily="18" charset="0"/>
              <a:ea typeface="ＭＳ 明朝" panose="02020609040205080304" pitchFamily="49"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7ae81f883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7ae81f883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following section introduces the DRSO method.</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 is to evaluate defenders' positions with EF-OBSO using counterfactuals.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Our solution to this is that we found a lattice point where a defender would have reduced the max EF-OBSO.</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This method's advantages are that we can understand the optimal positioning for each defender and interpret the model based on OBSO.</a:t>
            </a:r>
            <a:r>
              <a:rPr lang="ja-JP" altLang="ja-JP">
                <a:effectLst/>
              </a:rPr>
              <a: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0d8d586b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0d8d586b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To explain the DRSO algorithm,</a:t>
            </a:r>
            <a:r>
              <a:rPr lang="en-US" altLang="ja-JP" sz="1800" dirty="0">
                <a:effectLst/>
                <a:latin typeface="Times New Roman" panose="02020603050405020304" pitchFamily="18" charset="0"/>
                <a:ea typeface="ＭＳ 明朝" panose="02020609040205080304" pitchFamily="49" charset="-128"/>
              </a:rPr>
              <a:t> </a:t>
            </a:r>
            <a:r>
              <a:rPr lang="en-GB" altLang="ja-JP" sz="1800" dirty="0">
                <a:effectLst/>
                <a:latin typeface="Times New Roman" panose="02020603050405020304" pitchFamily="18" charset="0"/>
                <a:ea typeface="ＭＳ 明朝" panose="02020609040205080304" pitchFamily="49" charset="-128"/>
              </a:rPr>
              <a:t>first, I extracted the closest defender to the point of maximum EF-OBSO value and the grid where this defender was.</a:t>
            </a:r>
            <a:endParaRPr lang="ja-JP" altLang="ja-JP" sz="1800">
              <a:effectLst/>
              <a:latin typeface="Times New Roman" panose="02020603050405020304" pitchFamily="18" charset="0"/>
              <a:ea typeface="ＭＳ 明朝" panose="02020609040205080304" pitchFamily="49"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ae81f883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ae81f883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Second, I assumed where the defender would have been for each of the four lattice points of this grid.</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Third, I calculated EF-OBSO and its maximum values for each point under this assumption.</a:t>
            </a:r>
            <a:r>
              <a:rPr lang="ja-JP" altLang="ja-JP">
                <a:effectLst/>
              </a:rPr>
              <a:t> </a:t>
            </a: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7ae81f88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7ae81f88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Fourth, I considered the point that took the lowest value of the four and the original value as the defender's optimal position.</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Fifth, I evaluated the difference between that minimum value and the original one.</a:t>
            </a:r>
          </a:p>
          <a:p>
            <a:pPr marL="158750" indent="0">
              <a:spcBef>
                <a:spcPts val="1200"/>
              </a:spcBef>
              <a:spcAft>
                <a:spcPts val="1200"/>
              </a:spcAft>
              <a:buNone/>
            </a:pPr>
            <a:r>
              <a:rPr lang="en-US" altLang="ja-JP" sz="1800" dirty="0">
                <a:effectLst/>
                <a:latin typeface="Times New Roman" panose="02020603050405020304" pitchFamily="18" charset="0"/>
                <a:ea typeface="ＭＳ 明朝" panose="02020609040205080304" pitchFamily="49" charset="-128"/>
              </a:rPr>
              <a:t>Here, Diff is defined as that minimum value minus the original one.</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In this case, the difference Diff is equal to -0.024.</a:t>
            </a:r>
            <a:r>
              <a:rPr lang="ja-JP" altLang="ja-JP">
                <a:effectLst/>
              </a:rPr>
              <a:t> </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ae81f883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ae81f883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Sixth, I performed these operations on the second and third closest defenders to the point of the maximum EF-OBSO.</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Here, the reason for setting three people is calculation time.</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However, note that we can apply this method to many defenders.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Seventh, I averaged the difference Diff calculated concerning the three defenders for evaluation.</a:t>
            </a:r>
            <a:r>
              <a:rPr lang="ja-JP" altLang="ja-JP">
                <a:effectLst/>
              </a:rPr>
              <a:t> </a:t>
            </a:r>
            <a:endParaRPr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2326a02d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2326a02d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tLang="ja-JP" sz="1800" dirty="0">
                <a:effectLst/>
                <a:latin typeface="Times New Roman" panose="02020603050405020304" pitchFamily="18" charset="0"/>
                <a:ea typeface="ＭＳ 明朝" panose="02020609040205080304" pitchFamily="49" charset="-128"/>
              </a:rPr>
              <a:t>The diagram shows the flow of evaluating team </a:t>
            </a:r>
            <a:r>
              <a:rPr lang="en-GB" altLang="ja-JP" sz="1800" dirty="0" err="1">
                <a:effectLst/>
                <a:latin typeface="Times New Roman" panose="02020603050405020304" pitchFamily="18" charset="0"/>
                <a:ea typeface="ＭＳ 明朝" panose="02020609040205080304" pitchFamily="49" charset="-128"/>
              </a:rPr>
              <a:t>defense</a:t>
            </a:r>
            <a:r>
              <a:rPr lang="en-GB" altLang="ja-JP" sz="1800" dirty="0">
                <a:effectLst/>
                <a:latin typeface="Times New Roman" panose="02020603050405020304" pitchFamily="18" charset="0"/>
                <a:ea typeface="ＭＳ 明朝" panose="02020609040205080304" pitchFamily="49" charset="-128"/>
              </a:rPr>
              <a:t> using DRSO.</a:t>
            </a:r>
            <a:r>
              <a:rPr lang="ja-JP" altLang="ja-JP">
                <a:effectLst/>
              </a:rPr>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242326a02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 name="Google Shape;27;g242326a02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I would like to ask you all.</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"What should your team have done during </a:t>
            </a:r>
            <a:r>
              <a:rPr lang="en-GB" altLang="ja-JP" sz="1800" dirty="0" err="1">
                <a:effectLst/>
                <a:latin typeface="Times New Roman" panose="02020603050405020304" pitchFamily="18" charset="0"/>
                <a:ea typeface="ＭＳ 明朝" panose="02020609040205080304" pitchFamily="49" charset="-128"/>
              </a:rPr>
              <a:t>defense</a:t>
            </a:r>
            <a:r>
              <a:rPr lang="en-GB" altLang="ja-JP" sz="1800" dirty="0">
                <a:effectLst/>
                <a:latin typeface="Times New Roman" panose="02020603050405020304" pitchFamily="18" charset="0"/>
                <a:ea typeface="ＭＳ 明朝" panose="02020609040205080304" pitchFamily="49" charset="-128"/>
              </a:rPr>
              <a:t> in football?"</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question is one of the most important for team players and coaches in your team.</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As an example, please look at the following figures.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These are figures of defenders' positionings where the on-ball player is looking for a passer.</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With the positioning in the figure on the left, we can see that the two attackers are offside and unlikely to score.</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However, with the positioning on the right, we can see that the two attackers are onside and have a high chance of scoring.</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In other words, this difference in their positions can significantly affect your team's situation, so finding and evaluating the most suitable position is necessary.</a:t>
            </a:r>
            <a:r>
              <a:rPr lang="ja-JP" altLang="ja-JP" sz="1100">
                <a:effectLst/>
              </a:rPr>
              <a:t> </a:t>
            </a:r>
            <a:endParaRPr sz="11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2326a02d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2326a02d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We first calculated the average results per </a:t>
            </a:r>
            <a:r>
              <a:rPr lang="en-GB" altLang="ja-JP" sz="1800" dirty="0" err="1">
                <a:effectLst/>
                <a:latin typeface="Times New Roman" panose="02020603050405020304" pitchFamily="18" charset="0"/>
                <a:ea typeface="ＭＳ 明朝" panose="02020609040205080304" pitchFamily="49" charset="-128"/>
              </a:rPr>
              <a:t>defense</a:t>
            </a:r>
            <a:r>
              <a:rPr lang="en-GB" altLang="ja-JP" sz="1800" dirty="0">
                <a:effectLst/>
                <a:latin typeface="Times New Roman" panose="02020603050405020304" pitchFamily="18" charset="0"/>
                <a:ea typeface="ＭＳ 明朝" panose="02020609040205080304" pitchFamily="49" charset="-128"/>
              </a:rPr>
              <a:t> team in the Evaluation.</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target teams were the same ten teams as in the verification.</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Next, we used the results of these values to evaluate the teams' </a:t>
            </a:r>
            <a:r>
              <a:rPr lang="en-GB" altLang="ja-JP" sz="1800" dirty="0" err="1">
                <a:effectLst/>
                <a:latin typeface="Times New Roman" panose="02020603050405020304" pitchFamily="18" charset="0"/>
                <a:ea typeface="ＭＳ 明朝" panose="02020609040205080304" pitchFamily="49" charset="-128"/>
              </a:rPr>
              <a:t>defenses</a:t>
            </a:r>
            <a:r>
              <a:rPr lang="en-GB" altLang="ja-JP" sz="1800" dirty="0">
                <a:effectLst/>
                <a:latin typeface="Times New Roman" panose="02020603050405020304" pitchFamily="18" charset="0"/>
                <a:ea typeface="ＭＳ 明朝" panose="02020609040205080304" pitchFamily="49" charset="-128"/>
              </a:rPr>
              <a:t> in two ways.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first looked at the relationship with the total number of concessions when playing against the nine other teams.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The other looked at how the games against the other nine teams changed between the 2021-22 and 2022-23 seasons.</a:t>
            </a:r>
            <a:r>
              <a:rPr lang="ja-JP" altLang="ja-JP">
                <a:effectLst/>
              </a:rPr>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0d8d586b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0d8d586b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showing the relationship between Diff and the total number of concessions below.</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horizontal axis represents the total concessions for each team against the other nine teams, while the vertical axis represents the average Diff between each team.</a:t>
            </a:r>
            <a:r>
              <a:rPr lang="ja-JP" altLang="ja-JP" sz="1800">
                <a:effectLst/>
                <a:latin typeface="Times New Roman" panose="02020603050405020304" pitchFamily="18" charset="0"/>
                <a:ea typeface="ＭＳ 明朝" panose="02020609040205080304" pitchFamily="49" charset="-128"/>
              </a:rPr>
              <a:t> </a:t>
            </a:r>
            <a:endParaRPr lang="en-US" altLang="ja-JP" sz="1800" dirty="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However, as it is better that with the fewer concessions, the Diff values should be lower as the number of concessions increases.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Therefore, we need additional verification concerning the parameters selected in this study.</a:t>
            </a:r>
            <a:r>
              <a:rPr lang="ja-JP" altLang="ja-JP">
                <a:effectLst/>
              </a:rPr>
              <a:t> </a:t>
            </a:r>
            <a:endParaRPr lang="en-US" altLang="ja-JP" dirty="0">
              <a:effectLst/>
            </a:endParaRPr>
          </a:p>
          <a:p>
            <a:pPr marL="158750" indent="0">
              <a:buNone/>
            </a:pPr>
            <a:endParaRPr lang="en-US" dirty="0">
              <a:effectLst/>
            </a:endParaRPr>
          </a:p>
          <a:p>
            <a:pPr marL="158750" indent="0">
              <a:buNone/>
            </a:pPr>
            <a:r>
              <a:rPr lang="en-US" dirty="0"/>
              <a:t>Why is the value of the proposed methodology low for Manchester City despite the low number of goals conceded?</a:t>
            </a:r>
          </a:p>
          <a:p>
            <a:pPr marL="158750" indent="0">
              <a:buNone/>
            </a:pPr>
            <a:r>
              <a:rPr lang="en-US" dirty="0"/>
              <a:t>We believe that it is either because they are ending their opponents' attacks outside the attacking third or because most of their defending events in the attacking third were when their opponent teams counter-attacked.</a:t>
            </a:r>
            <a:endParaRPr lang="en-US" dirty="0">
              <a:effectLst/>
            </a:endParaRPr>
          </a:p>
          <a:p>
            <a:pPr marL="158750" indent="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b27c8a07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7b27c8a07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Next, we looked at the differences in Diff for the 2 seasons.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horizontal axis represents teams, while the vertical axis represents the average Diff of each team per season against the other nine teams.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blue areas represented the 2021-22 season, while the orange areas represented the 2022-23 season.</a:t>
            </a:r>
          </a:p>
          <a:p>
            <a:pPr marL="158750" indent="0">
              <a:spcBef>
                <a:spcPts val="1200"/>
              </a:spcBef>
              <a:spcAft>
                <a:spcPts val="1200"/>
              </a:spcAft>
              <a:buNone/>
            </a:pPr>
            <a:r>
              <a:rPr lang="en-US" altLang="ja-JP" sz="1800" dirty="0">
                <a:effectLst/>
                <a:latin typeface="Times New Roman" panose="02020603050405020304" pitchFamily="18" charset="0"/>
                <a:ea typeface="ＭＳ 明朝" panose="02020609040205080304" pitchFamily="49" charset="-128"/>
              </a:rPr>
              <a:t>Using the DRSO, we may be able to interpret the improvement or deterioration of team defenses.</a:t>
            </a:r>
          </a:p>
          <a:p>
            <a:pPr marL="158750" indent="0">
              <a:spcBef>
                <a:spcPts val="1200"/>
              </a:spcBef>
              <a:spcAft>
                <a:spcPts val="1200"/>
              </a:spcAft>
              <a:buNone/>
            </a:pPr>
            <a:r>
              <a:rPr lang="en-US" altLang="ja-JP" sz="1800" strike="sngStrike" dirty="0">
                <a:effectLst/>
                <a:latin typeface="Times New Roman" panose="02020603050405020304" pitchFamily="18" charset="0"/>
                <a:ea typeface="ＭＳ 明朝" panose="02020609040205080304" pitchFamily="49" charset="-128"/>
              </a:rPr>
              <a:t>In other words, we found Arsenal and Leeds United have improved their defense against the nine other teams in the next season, as the blue areas are visible.</a:t>
            </a:r>
          </a:p>
          <a:p>
            <a:pPr marL="158750" indent="0">
              <a:spcBef>
                <a:spcPts val="1200"/>
              </a:spcBef>
              <a:spcAft>
                <a:spcPts val="1200"/>
              </a:spcAft>
              <a:buNone/>
            </a:pPr>
            <a:r>
              <a:rPr lang="en-US" altLang="ja-JP" sz="1800" strike="sngStrike" dirty="0">
                <a:effectLst/>
                <a:latin typeface="Times New Roman" panose="02020603050405020304" pitchFamily="18" charset="0"/>
                <a:ea typeface="ＭＳ 明朝" panose="02020609040205080304" pitchFamily="49" charset="-128"/>
              </a:rPr>
              <a:t>Conversely, we found Liverpool and Manchester City did not improve their defense against the other nine teams in the next season because the orange areas were visible.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40d8d586b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40d8d586b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 conclusion, we proposed two approaches.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first is EF-OBSO.</a:t>
            </a: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 may allow us to compute OBSO even with incomplete data by limiting the range of computation.</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Using this, we expect everyone to use more accessible data and evaluate off-ball players.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second is DRSO.</a:t>
            </a: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 may allow us to compute a defender's optimal positioning using counterfactuals.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Using this, we expect to be able to support players in their decision-making.</a:t>
            </a:r>
            <a:r>
              <a:rPr lang="ja-JP" altLang="ja-JP">
                <a:effectLst/>
              </a:rPr>
              <a:t> </a:t>
            </a: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40d8d586b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40d8d586b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Finally, we introduce future works.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first is to compare with the case of using complete location data.</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As we verified this study with incomplete data, comparing and verifying the results with those with complete data is necessary.</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second is to verify the parameters.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We set the parameters in this study, such as speed.</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However, we determined these artificially, so it is necessary to verify them.</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third is to improve the DRSO algorithm.</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 this study, we used grid lattice points to define players‘ counterfactual positions without checking if those were realistically attainable, so it is necessary to improve this method.</a:t>
            </a:r>
            <a:endParaRPr lang="ja-JP" altLang="ja-JP" sz="1800">
              <a:effectLst/>
              <a:latin typeface="Times New Roman" panose="02020603050405020304" pitchFamily="18" charset="0"/>
              <a:ea typeface="ＭＳ 明朝" panose="02020609040205080304" pitchFamily="49"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b27c8a07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b27c8a07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the references.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b27c8a07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7b27c8a07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576a34c99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576a34c99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40d8d586b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40d8d586b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Off-ball performance analysis includes the followings.</a:t>
            </a:r>
            <a:r>
              <a:rPr lang="ja-JP" altLang="ja-JP" sz="2000">
                <a:effectLst/>
                <a:latin typeface="Times New Roman" panose="02020603050405020304" pitchFamily="18" charset="0"/>
                <a:ea typeface="ＭＳ 明朝" panose="02020609040205080304" pitchFamily="49" charset="-128"/>
              </a:rPr>
              <a:t> </a:t>
            </a:r>
            <a:endParaRPr lang="en-US" altLang="ja-JP" sz="2000" dirty="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US" altLang="ja-JP" sz="2000" dirty="0">
                <a:effectLst/>
                <a:latin typeface="Times New Roman" panose="02020603050405020304" pitchFamily="18" charset="0"/>
                <a:ea typeface="ＭＳ 明朝" panose="02020609040205080304" pitchFamily="49" charset="-128"/>
              </a:rPr>
              <a:t>I'll explain OBSO, on which this study is based, later.</a:t>
            </a:r>
          </a:p>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However, all of these need expensive data containing positional information on all players.</a:t>
            </a:r>
            <a:endParaRPr lang="ja-JP" altLang="ja-JP" sz="20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It is unclear if we used this when the positional data of the players is incomplete, as is the case with many open data.</a:t>
            </a:r>
            <a:endParaRPr lang="ja-JP" altLang="ja-JP" sz="20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Therefore, we must develop a method to apply such techniques to incomplete location data.</a:t>
            </a:r>
            <a:endParaRPr lang="ja-JP" altLang="ja-JP" sz="20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Several performance evaluation methods use this incomplete player location data.</a:t>
            </a:r>
            <a:endParaRPr lang="ja-JP" altLang="ja-JP" sz="20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2000" dirty="0">
                <a:effectLst/>
                <a:latin typeface="Times New Roman" panose="02020603050405020304" pitchFamily="18" charset="0"/>
                <a:ea typeface="ＭＳ 明朝" panose="02020609040205080304" pitchFamily="49" charset="-128"/>
              </a:rPr>
              <a:t>However, about defenders, the methods are limited because defensive events are more difficult to define than attacking events.</a:t>
            </a:r>
            <a:endParaRPr lang="ja-JP" altLang="ja-JP" sz="2000">
              <a:effectLst/>
              <a:latin typeface="Times New Roman" panose="02020603050405020304" pitchFamily="18" charset="0"/>
              <a:ea typeface="ＭＳ 明朝" panose="02020609040205080304" pitchFamily="49" charset="-128"/>
            </a:endParaRPr>
          </a:p>
          <a:p>
            <a:pPr marL="158750" indent="0">
              <a:buNone/>
            </a:pPr>
            <a:r>
              <a:rPr lang="en-GB" altLang="ja-JP" sz="2000" dirty="0">
                <a:effectLst/>
                <a:latin typeface="Times New Roman" panose="02020603050405020304" pitchFamily="18" charset="0"/>
                <a:ea typeface="ＭＳ 明朝" panose="02020609040205080304" pitchFamily="49" charset="-128"/>
              </a:rPr>
              <a:t>Therefore, it is necessary to develop another method to evaluate team </a:t>
            </a:r>
            <a:r>
              <a:rPr lang="en-GB" altLang="ja-JP" sz="2000" dirty="0" err="1">
                <a:effectLst/>
                <a:latin typeface="Times New Roman" panose="02020603050405020304" pitchFamily="18" charset="0"/>
                <a:ea typeface="ＭＳ 明朝" panose="02020609040205080304" pitchFamily="49" charset="-128"/>
              </a:rPr>
              <a:t>defense</a:t>
            </a:r>
            <a:r>
              <a:rPr lang="en-GB" altLang="ja-JP" sz="2000" dirty="0">
                <a:effectLst/>
                <a:latin typeface="Times New Roman" panose="02020603050405020304" pitchFamily="18" charset="0"/>
                <a:ea typeface="ＭＳ 明朝" panose="02020609040205080304" pitchFamily="49" charset="-128"/>
              </a:rPr>
              <a:t> by applying the evaluation method of attackers.</a:t>
            </a:r>
            <a:r>
              <a:rPr lang="ja-JP" altLang="ja-JP" sz="1200">
                <a:effectLst/>
              </a:rPr>
              <a:t> </a:t>
            </a:r>
            <a:endParaRPr sz="12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40d8d586b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240d8d586b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With these objectives, we propose the following methodologies.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One is EF-OBSO (Event and Freeze Frame based OBSO).</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 allows OBSO to be calculated even with incomplete player location data by considering more critical situations in football.</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second is DRSO (</a:t>
            </a:r>
            <a:r>
              <a:rPr lang="en-GB" altLang="ja-JP" sz="1800" dirty="0" err="1">
                <a:effectLst/>
                <a:latin typeface="Times New Roman" panose="02020603050405020304" pitchFamily="18" charset="0"/>
                <a:ea typeface="ＭＳ 明朝" panose="02020609040205080304" pitchFamily="49" charset="-128"/>
              </a:rPr>
              <a:t>Defense</a:t>
            </a:r>
            <a:r>
              <a:rPr lang="en-GB" altLang="ja-JP" sz="1800" dirty="0">
                <a:effectLst/>
                <a:latin typeface="Times New Roman" panose="02020603050405020304" pitchFamily="18" charset="0"/>
                <a:ea typeface="ＭＳ 明朝" panose="02020609040205080304" pitchFamily="49" charset="-128"/>
              </a:rPr>
              <a:t> Response to Scoring Opportunities).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 uses the EF-OBSO described above to search for the defenders' optimal positioning by using counterfactuals.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These methodologies will make it possible to calculate OBSO with any data and enable everyone to </a:t>
            </a:r>
            <a:r>
              <a:rPr lang="en-GB" altLang="ja-JP" sz="1800" dirty="0" err="1">
                <a:effectLst/>
                <a:latin typeface="Times New Roman" panose="02020603050405020304" pitchFamily="18" charset="0"/>
                <a:ea typeface="ＭＳ 明朝" panose="02020609040205080304" pitchFamily="49" charset="-128"/>
              </a:rPr>
              <a:t>analyze</a:t>
            </a:r>
            <a:r>
              <a:rPr lang="en-GB" altLang="ja-JP" sz="1800" dirty="0">
                <a:effectLst/>
                <a:latin typeface="Times New Roman" panose="02020603050405020304" pitchFamily="18" charset="0"/>
                <a:ea typeface="ＭＳ 明朝" panose="02020609040205080304" pitchFamily="49" charset="-128"/>
              </a:rPr>
              <a:t> football tactics.</a:t>
            </a:r>
            <a:r>
              <a:rPr lang="ja-JP" altLang="ja-JP">
                <a:effectLst/>
              </a:rPr>
              <a: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0d8d586b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40d8d586b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Incidentally, what is OBSO?</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OBSO (Off-Ball Scoring Opportunity) is a method to express the probability of whether an off-ball player can score a goal in the next event.</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 the figure on the right, from Spearman’s paper shows the range of probabilities in dark red.</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advantage is that we can evaluate off-ball attackers, interpret this model, and predict a score using all players' information.</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However, the disadvantages for this model is only for complete location data, only for attackers, and only for what occurred.</a:t>
            </a:r>
            <a:r>
              <a:rPr lang="ja-JP" altLang="ja-JP">
                <a:effectLst/>
              </a:rPr>
              <a:t> </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0d8d586b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40d8d586b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Therefore, we propose EF-OBSO.</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methodology calculates OBSO even with the event and freeze frame data, including location data without coordinates for some players and velocities for all players.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critical solution is only calculating OBSO for events in the attacking third.</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solution has three advantages.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we can consider information on more players, especially a defensive goalkeeper.</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 freeze frame data based on broadcast videos, we can consider still scenes near the goal to show more players than other stills, and offside events as the defending goalkeeper was often in the still.</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 second is that we can fix players' velocity vectors.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When defending in the attacking third, most players are aware of the direction of the goal so that we can set the vectors towards the goal.</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US" altLang="ja-JP" sz="1800" dirty="0">
                <a:effectLst/>
                <a:latin typeface="Times New Roman" panose="02020603050405020304" pitchFamily="18" charset="0"/>
                <a:ea typeface="ＭＳ 明朝" panose="02020609040205080304" pitchFamily="49" charset="-128"/>
              </a:rPr>
              <a:t>Thus, </a:t>
            </a:r>
            <a:r>
              <a:rPr lang="en-GB" altLang="ja-JP" sz="1800" dirty="0">
                <a:effectLst/>
                <a:latin typeface="Times New Roman" panose="02020603050405020304" pitchFamily="18" charset="0"/>
                <a:ea typeface="ＭＳ 明朝" panose="02020609040205080304" pitchFamily="49" charset="-128"/>
              </a:rPr>
              <a:t>the attacking third is an area of increased scoring opportunities for attackers and we can consider dangerous situations for defenders, due to the increased conceding opportunities for defenders, so it is essential to focus on this area.</a:t>
            </a:r>
            <a:r>
              <a:rPr lang="en-GB" altLang="ja-JP" dirty="0">
                <a:effectLst/>
              </a:rPr>
              <a:t> </a:t>
            </a:r>
            <a:endParaRPr lang="en-GB"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2326a02d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2326a02d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Now describing the calculation and verification method for EF-OBSO with the flow in the diagram on the left.</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EF-OBSO was calculated for each game using the pre-processed event and 360 data.</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After this calculation, we created the ground truth and calculated squared errors.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we restricted the verification scenes to shooting scenes.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This is because OBSO is a quantitative representation of the scoring opportunities, and so EF-OBSO based on this.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Next, we judged whether the player was a shooter.</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We set the ground truth for shooters to 1 or 0, depending on whether the still was a goal.</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For other attackers, we set the ground truth to 0.</a:t>
            </a:r>
            <a:r>
              <a:rPr lang="ja-JP" altLang="ja-JP">
                <a:effectLst/>
              </a:rPr>
              <a:t> </a:t>
            </a: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42326a02d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42326a02d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We used the squared error for each player to calculate RMSE.</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for all attackers, we calculated the RMSE for each shooting event and the mean and standard deviation of this indicator by the number of shooting events.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Second, concerning shooters only, we verified RMSE for scorers and non-scorers.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Specifically, we first calculated this for each team and the mean and standard deviation by the number of teams.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In this study, the teams used in the verification were the ten teams listed above.</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Next, we calculated this for each game and the </a:t>
            </a:r>
            <a:r>
              <a:rPr lang="en-GB" altLang="ja-JP" sz="1800" dirty="0" err="1">
                <a:effectLst/>
                <a:latin typeface="Times New Roman" panose="02020603050405020304" pitchFamily="18" charset="0"/>
                <a:ea typeface="ＭＳ 明朝" panose="02020609040205080304" pitchFamily="49" charset="-128"/>
              </a:rPr>
              <a:t>statisitcs</a:t>
            </a:r>
            <a:r>
              <a:rPr lang="en-GB" altLang="ja-JP" sz="1800" dirty="0">
                <a:effectLst/>
                <a:latin typeface="Times New Roman" panose="02020603050405020304" pitchFamily="18" charset="0"/>
                <a:ea typeface="ＭＳ 明朝" panose="02020609040205080304" pitchFamily="49" charset="-128"/>
              </a:rPr>
              <a:t> by the number of games, which was 180 games.</a:t>
            </a:r>
            <a:r>
              <a:rPr lang="ja-JP" altLang="ja-JP">
                <a:effectLst/>
              </a:rPr>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2326a02d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2326a02d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I carried out this verification for the speed of all players.</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When calculating OBSO, we need to use the speeds which was not available in the data.</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Therefore, I verified the speeds and set the conditions on the right.</a:t>
            </a:r>
            <a:endParaRPr lang="ja-JP" altLang="ja-JP" sz="1800">
              <a:effectLst/>
              <a:latin typeface="Times New Roman" panose="02020603050405020304" pitchFamily="18" charset="0"/>
              <a:ea typeface="ＭＳ 明朝" panose="02020609040205080304" pitchFamily="49" charset="-128"/>
            </a:endParaRPr>
          </a:p>
          <a:p>
            <a:pPr marL="158750" indent="0">
              <a:spcBef>
                <a:spcPts val="1200"/>
              </a:spcBef>
              <a:spcAft>
                <a:spcPts val="1200"/>
              </a:spcAft>
              <a:buNone/>
            </a:pPr>
            <a:r>
              <a:rPr lang="en-GB" altLang="ja-JP" sz="1800" dirty="0">
                <a:effectLst/>
                <a:latin typeface="Times New Roman" panose="02020603050405020304" pitchFamily="18" charset="0"/>
                <a:ea typeface="ＭＳ 明朝" panose="02020609040205080304" pitchFamily="49" charset="-128"/>
              </a:rPr>
              <a:t>First, the speed of all players is 0.0 [m/s].</a:t>
            </a:r>
            <a:endParaRPr lang="ja-JP" altLang="ja-JP" sz="1800">
              <a:effectLst/>
              <a:latin typeface="Times New Roman" panose="02020603050405020304" pitchFamily="18" charset="0"/>
              <a:ea typeface="ＭＳ 明朝" panose="02020609040205080304" pitchFamily="49" charset="-128"/>
            </a:endParaRPr>
          </a:p>
          <a:p>
            <a:pPr marL="158750" indent="0">
              <a:buNone/>
            </a:pPr>
            <a:r>
              <a:rPr lang="en-GB" altLang="ja-JP" sz="1800" dirty="0">
                <a:effectLst/>
                <a:latin typeface="Times New Roman" panose="02020603050405020304" pitchFamily="18" charset="0"/>
                <a:ea typeface="ＭＳ 明朝" panose="02020609040205080304" pitchFamily="49" charset="-128"/>
              </a:rPr>
              <a:t>Next, varying the speed of the actor and the defending goalkeeper according to the event, we set the speed of the other players to 0.0, 4.0, 4.5, and 5.0 [m/s].</a:t>
            </a:r>
            <a:r>
              <a:rPr lang="ja-JP" altLang="ja-JP">
                <a:effectLst/>
              </a:rPr>
              <a:t> </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ordMark Left">
  <p:cSld name="BLANK_1">
    <p:spTree>
      <p:nvGrpSpPr>
        <p:cNvPr id="1" name="Shape 7"/>
        <p:cNvGrpSpPr/>
        <p:nvPr/>
      </p:nvGrpSpPr>
      <p:grpSpPr>
        <a:xfrm>
          <a:off x="0" y="0"/>
          <a:ext cx="0" cy="0"/>
          <a:chOff x="0" y="0"/>
          <a:chExt cx="0" cy="0"/>
        </a:xfrm>
      </p:grpSpPr>
      <p:pic>
        <p:nvPicPr>
          <p:cNvPr id="8" name="Google Shape;8;p3"/>
          <p:cNvPicPr preferRelativeResize="0"/>
          <p:nvPr/>
        </p:nvPicPr>
        <p:blipFill rotWithShape="1">
          <a:blip r:embed="rId2">
            <a:alphaModFix/>
          </a:blip>
          <a:srcRect t="10" b="-10"/>
          <a:stretch/>
        </p:blipFill>
        <p:spPr>
          <a:xfrm>
            <a:off x="457203" y="4502950"/>
            <a:ext cx="1703751" cy="1833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ordMark Right (B)">
  <p:cSld name="BLANK_1_1">
    <p:spTree>
      <p:nvGrpSpPr>
        <p:cNvPr id="1" name="Shape 9"/>
        <p:cNvGrpSpPr/>
        <p:nvPr/>
      </p:nvGrpSpPr>
      <p:grpSpPr>
        <a:xfrm>
          <a:off x="0" y="0"/>
          <a:ext cx="0" cy="0"/>
          <a:chOff x="0" y="0"/>
          <a:chExt cx="0" cy="0"/>
        </a:xfrm>
      </p:grpSpPr>
      <p:pic>
        <p:nvPicPr>
          <p:cNvPr id="10" name="Google Shape;10;p4"/>
          <p:cNvPicPr preferRelativeResize="0"/>
          <p:nvPr/>
        </p:nvPicPr>
        <p:blipFill rotWithShape="1">
          <a:blip r:embed="rId2">
            <a:alphaModFix/>
          </a:blip>
          <a:srcRect t="10" b="-10"/>
          <a:stretch/>
        </p:blipFill>
        <p:spPr>
          <a:xfrm>
            <a:off x="6983053" y="4502950"/>
            <a:ext cx="1703751" cy="1833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ordMark Right 2/3">
  <p:cSld name="BLANK_1_1_2">
    <p:spTree>
      <p:nvGrpSpPr>
        <p:cNvPr id="1" name="Shape 11"/>
        <p:cNvGrpSpPr/>
        <p:nvPr/>
      </p:nvGrpSpPr>
      <p:grpSpPr>
        <a:xfrm>
          <a:off x="0" y="0"/>
          <a:ext cx="0" cy="0"/>
          <a:chOff x="0" y="0"/>
          <a:chExt cx="0" cy="0"/>
        </a:xfrm>
      </p:grpSpPr>
      <p:sp>
        <p:nvSpPr>
          <p:cNvPr id="12" name="Google Shape;12;p5"/>
          <p:cNvSpPr/>
          <p:nvPr/>
        </p:nvSpPr>
        <p:spPr>
          <a:xfrm>
            <a:off x="6400800" y="0"/>
            <a:ext cx="27432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5"/>
          <p:cNvPicPr preferRelativeResize="0"/>
          <p:nvPr/>
        </p:nvPicPr>
        <p:blipFill rotWithShape="1">
          <a:blip r:embed="rId2">
            <a:alphaModFix/>
          </a:blip>
          <a:srcRect t="10" b="-10"/>
          <a:stretch/>
        </p:blipFill>
        <p:spPr>
          <a:xfrm>
            <a:off x="6983053" y="4502950"/>
            <a:ext cx="1703751" cy="183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ordMark Right (T)">
  <p:cSld name="BLANK_1_1_1">
    <p:spTree>
      <p:nvGrpSpPr>
        <p:cNvPr id="1" name="Shape 14"/>
        <p:cNvGrpSpPr/>
        <p:nvPr/>
      </p:nvGrpSpPr>
      <p:grpSpPr>
        <a:xfrm>
          <a:off x="0" y="0"/>
          <a:ext cx="0" cy="0"/>
          <a:chOff x="0" y="0"/>
          <a:chExt cx="0" cy="0"/>
        </a:xfrm>
      </p:grpSpPr>
      <p:pic>
        <p:nvPicPr>
          <p:cNvPr id="15" name="Google Shape;15;p6"/>
          <p:cNvPicPr preferRelativeResize="0"/>
          <p:nvPr/>
        </p:nvPicPr>
        <p:blipFill rotWithShape="1">
          <a:blip r:embed="rId2">
            <a:alphaModFix/>
          </a:blip>
          <a:srcRect t="10" b="-10"/>
          <a:stretch/>
        </p:blipFill>
        <p:spPr>
          <a:xfrm>
            <a:off x="6983053" y="457200"/>
            <a:ext cx="1703751" cy="183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88">
          <p15:clr>
            <a:srgbClr val="EA4335"/>
          </p15:clr>
        </p15:guide>
        <p15:guide id="3" pos="5472">
          <p15:clr>
            <a:srgbClr val="EA4335"/>
          </p15:clr>
        </p15:guide>
        <p15:guide id="4" orient="horz" pos="2952">
          <p15:clr>
            <a:srgbClr val="EA4335"/>
          </p15:clr>
        </p15:guide>
        <p15:guide id="5" pos="2880">
          <p15:clr>
            <a:srgbClr val="EA4335"/>
          </p15:clr>
        </p15:guide>
        <p15:guide id="6" pos="2592">
          <p15:clr>
            <a:srgbClr val="EA4335"/>
          </p15:clr>
        </p15:guide>
        <p15:guide id="7" pos="316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21.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notesSlide" Target="../notesSlides/notesSlide27.xml"/><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7"/>
          <p:cNvSpPr/>
          <p:nvPr/>
        </p:nvSpPr>
        <p:spPr>
          <a:xfrm>
            <a:off x="0" y="0"/>
            <a:ext cx="9144000" cy="5143500"/>
          </a:xfrm>
          <a:prstGeom prst="rect">
            <a:avLst/>
          </a:prstGeom>
          <a:solidFill>
            <a:srgbClr val="1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7"/>
          <p:cNvSpPr txBox="1"/>
          <p:nvPr/>
        </p:nvSpPr>
        <p:spPr>
          <a:xfrm>
            <a:off x="457200" y="457200"/>
            <a:ext cx="4039800" cy="2355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1800">
                <a:solidFill>
                  <a:srgbClr val="E21017"/>
                </a:solidFill>
                <a:latin typeface="Inter ExtraBold"/>
                <a:ea typeface="Inter ExtraBold"/>
                <a:cs typeface="Inter ExtraBold"/>
                <a:sym typeface="Inter ExtraBold"/>
              </a:rPr>
              <a:t>Rikuhei Umemoto and Keisuke Fujii</a:t>
            </a:r>
            <a:endParaRPr sz="1800">
              <a:solidFill>
                <a:srgbClr val="E21017"/>
              </a:solidFill>
              <a:latin typeface="Inter ExtraBold"/>
              <a:ea typeface="Inter ExtraBold"/>
              <a:cs typeface="Inter ExtraBold"/>
              <a:sym typeface="Inter ExtraBold"/>
            </a:endParaRPr>
          </a:p>
        </p:txBody>
      </p:sp>
      <p:sp>
        <p:nvSpPr>
          <p:cNvPr id="24" name="Google Shape;24;p7"/>
          <p:cNvSpPr txBox="1"/>
          <p:nvPr/>
        </p:nvSpPr>
        <p:spPr>
          <a:xfrm>
            <a:off x="457200" y="768900"/>
            <a:ext cx="7916400" cy="23028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4400" dirty="0">
                <a:solidFill>
                  <a:srgbClr val="FFFFFF"/>
                </a:solidFill>
                <a:latin typeface="Inter ExtraBold"/>
                <a:ea typeface="Inter ExtraBold"/>
                <a:cs typeface="Inter ExtraBold"/>
                <a:sym typeface="Inter ExtraBold"/>
              </a:rPr>
              <a:t>Evaluation of Team Defense Positioning by Computing Counterfactuals using </a:t>
            </a:r>
            <a:r>
              <a:rPr lang="en" sz="4400" dirty="0" err="1">
                <a:solidFill>
                  <a:srgbClr val="FFFFFF"/>
                </a:solidFill>
                <a:latin typeface="Inter ExtraBold"/>
                <a:ea typeface="Inter ExtraBold"/>
                <a:cs typeface="Inter ExtraBold"/>
                <a:sym typeface="Inter ExtraBold"/>
              </a:rPr>
              <a:t>StatsBomb</a:t>
            </a:r>
            <a:r>
              <a:rPr lang="en" sz="4400" dirty="0">
                <a:solidFill>
                  <a:srgbClr val="FFFFFF"/>
                </a:solidFill>
                <a:latin typeface="Inter ExtraBold"/>
                <a:ea typeface="Inter ExtraBold"/>
                <a:cs typeface="Inter ExtraBold"/>
                <a:sym typeface="Inter ExtraBold"/>
              </a:rPr>
              <a:t> 360 data</a:t>
            </a:r>
            <a:endParaRPr sz="4400" dirty="0">
              <a:solidFill>
                <a:srgbClr val="FFFFFF"/>
              </a:solidFill>
              <a:latin typeface="Inter ExtraBold"/>
              <a:ea typeface="Inter ExtraBold"/>
              <a:cs typeface="Inter ExtraBold"/>
              <a:sym typeface="Inter ExtraBold"/>
            </a:endParaRPr>
          </a:p>
        </p:txBody>
      </p:sp>
      <p:pic>
        <p:nvPicPr>
          <p:cNvPr id="4" name="オーディオ 3">
            <a:extLst>
              <a:ext uri="{FF2B5EF4-FFF2-40B4-BE49-F238E27FC236}">
                <a16:creationId xmlns:a16="http://schemas.microsoft.com/office/drawing/2014/main" id="{0882E159-DB3E-CDF7-8974-715790D5B2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72"/>
    </mc:Choice>
    <mc:Fallback xmlns="">
      <p:transition spd="slow" advTm="1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Verification Result</a:t>
            </a:r>
            <a:endParaRPr sz="2400">
              <a:solidFill>
                <a:srgbClr val="E21017"/>
              </a:solidFill>
              <a:latin typeface="Inter ExtraLight"/>
              <a:ea typeface="Inter ExtraLight"/>
              <a:cs typeface="Inter ExtraLight"/>
              <a:sym typeface="Inter ExtraLight"/>
            </a:endParaRPr>
          </a:p>
        </p:txBody>
      </p:sp>
      <p:graphicFrame>
        <p:nvGraphicFramePr>
          <p:cNvPr id="124" name="Google Shape;124;p16"/>
          <p:cNvGraphicFramePr/>
          <p:nvPr/>
        </p:nvGraphicFramePr>
        <p:xfrm>
          <a:off x="1629600" y="935100"/>
          <a:ext cx="5884800" cy="2972054"/>
        </p:xfrm>
        <a:graphic>
          <a:graphicData uri="http://schemas.openxmlformats.org/drawingml/2006/table">
            <a:tbl>
              <a:tblPr>
                <a:noFill/>
                <a:tableStyleId>{31BDA792-2153-4E39-BFF2-012C325EF4B8}</a:tableStyleId>
              </a:tblPr>
              <a:tblGrid>
                <a:gridCol w="550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non-scorers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solidFill>
                            <a:srgbClr val="666666"/>
                          </a:solidFill>
                          <a:latin typeface="Inter Light"/>
                          <a:ea typeface="Inter Light"/>
                          <a:cs typeface="Inter Light"/>
                          <a:sym typeface="Inter Light"/>
                        </a:rPr>
                        <a:t>(Unit: m/s)</a:t>
                      </a:r>
                      <a:endParaRPr sz="10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(10⁻³)</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Ⅰ. All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Light"/>
                          <a:ea typeface="Inter Light"/>
                          <a:cs typeface="Inter Light"/>
                          <a:sym typeface="Inter Light"/>
                        </a:rPr>
                        <a:t>1.246</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1.171</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8.456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8.424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6.723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1.214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5.598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2.076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3"/>
                  </a:ext>
                </a:extLst>
              </a:tr>
              <a:tr h="266700">
                <a:tc gridSpan="11">
                  <a:txBody>
                    <a:bodyPr/>
                    <a:lstStyle/>
                    <a:p>
                      <a:pPr marL="0" lvl="0" indent="0" algn="ctr" rtl="0">
                        <a:lnSpc>
                          <a:spcPct val="115000"/>
                        </a:lnSpc>
                        <a:spcBef>
                          <a:spcPts val="0"/>
                        </a:spcBef>
                        <a:spcAft>
                          <a:spcPts val="0"/>
                        </a:spcAft>
                        <a:buNone/>
                      </a:pPr>
                      <a:r>
                        <a:rPr lang="en" sz="1100" dirty="0">
                          <a:solidFill>
                            <a:srgbClr val="666666"/>
                          </a:solidFill>
                          <a:latin typeface="Inter Light"/>
                          <a:ea typeface="Inter Light"/>
                          <a:cs typeface="Inter Light"/>
                          <a:sym typeface="Inter Light"/>
                        </a:rPr>
                        <a:t>(Fixing speeds of actor and defensive GK, other players’ speeds were)</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Ⅱ.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Light"/>
                          <a:ea typeface="Inter Light"/>
                          <a:cs typeface="Inter Light"/>
                          <a:sym typeface="Inter Light"/>
                        </a:rPr>
                        <a:t>1.245</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1.200</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1.181</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Ⅲ. 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Light"/>
                          <a:ea typeface="Inter Light"/>
                          <a:cs typeface="Inter Light"/>
                          <a:sym typeface="Inter Light"/>
                        </a:rPr>
                        <a:t>1.196</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8.330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5.864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6.678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1.955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Ⅳ. 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Light"/>
                          <a:ea typeface="Inter Light"/>
                          <a:cs typeface="Inter Light"/>
                          <a:sym typeface="Inter Light"/>
                        </a:rPr>
                        <a:t>1.190</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1.057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8.269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5.990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6.853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1.985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Ⅴ. 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Medium"/>
                          <a:ea typeface="Inter Medium"/>
                          <a:cs typeface="Inter Medium"/>
                          <a:sym typeface="Inter Medium"/>
                        </a:rPr>
                        <a:t>1.186</a:t>
                      </a:r>
                      <a:endParaRPr sz="1100" dirty="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1.147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8.276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8.236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1.389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dirty="0">
                          <a:solidFill>
                            <a:srgbClr val="666666"/>
                          </a:solidFill>
                          <a:latin typeface="Inter Light"/>
                          <a:ea typeface="Inter Light"/>
                          <a:cs typeface="Inter Light"/>
                          <a:sym typeface="Inter Light"/>
                        </a:rPr>
                        <a:t>2.019</a:t>
                      </a:r>
                      <a:endParaRPr sz="1100" dirty="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bl>
          </a:graphicData>
        </a:graphic>
      </p:graphicFrame>
      <p:pic>
        <p:nvPicPr>
          <p:cNvPr id="4" name="オーディオ 3">
            <a:extLst>
              <a:ext uri="{FF2B5EF4-FFF2-40B4-BE49-F238E27FC236}">
                <a16:creationId xmlns:a16="http://schemas.microsoft.com/office/drawing/2014/main" id="{8E1F43F5-0A1F-E810-6C00-55F3DE7E6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85"/>
    </mc:Choice>
    <mc:Fallback xmlns="">
      <p:transition spd="slow" advTm="9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Verification Result</a:t>
            </a:r>
            <a:endParaRPr sz="2400">
              <a:solidFill>
                <a:srgbClr val="E21017"/>
              </a:solidFill>
              <a:latin typeface="Inter ExtraLight"/>
              <a:ea typeface="Inter ExtraLight"/>
              <a:cs typeface="Inter ExtraLight"/>
              <a:sym typeface="Inter ExtraLight"/>
            </a:endParaRPr>
          </a:p>
        </p:txBody>
      </p:sp>
      <p:graphicFrame>
        <p:nvGraphicFramePr>
          <p:cNvPr id="130" name="Google Shape;130;p17"/>
          <p:cNvGraphicFramePr/>
          <p:nvPr/>
        </p:nvGraphicFramePr>
        <p:xfrm>
          <a:off x="1629600" y="935100"/>
          <a:ext cx="5884800" cy="2972054"/>
        </p:xfrm>
        <a:graphic>
          <a:graphicData uri="http://schemas.openxmlformats.org/drawingml/2006/table">
            <a:tbl>
              <a:tblPr>
                <a:noFill/>
                <a:tableStyleId>{31BDA792-2153-4E39-BFF2-012C325EF4B8}</a:tableStyleId>
              </a:tblPr>
              <a:tblGrid>
                <a:gridCol w="550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non-scorers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solidFill>
                            <a:srgbClr val="666666"/>
                          </a:solidFill>
                          <a:latin typeface="Inter Light"/>
                          <a:ea typeface="Inter Light"/>
                          <a:cs typeface="Inter Light"/>
                          <a:sym typeface="Inter Light"/>
                        </a:rPr>
                        <a:t>(Unit: m/s)</a:t>
                      </a:r>
                      <a:endParaRPr sz="10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(10⁻³)</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Ⅰ. All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1.171</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8.456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8.424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6.723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1.214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5.598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2.076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3"/>
                  </a:ext>
                </a:extLst>
              </a:tr>
              <a:tr h="266700">
                <a:tc gridSpan="11">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(Fixing speeds of actor and defensive GK, other players’ speeds were)</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Ⅱ.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1.200</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1.181</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Ⅲ. 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8.330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5.864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6.678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1.955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Ⅳ. 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1.057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8.269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5.990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6.853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1.985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Ⅴ. 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1.147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8.276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8.236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1.389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2.019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bl>
          </a:graphicData>
        </a:graphic>
      </p:graphicFrame>
      <p:sp>
        <p:nvSpPr>
          <p:cNvPr id="131" name="Google Shape;131;p17"/>
          <p:cNvSpPr/>
          <p:nvPr/>
        </p:nvSpPr>
        <p:spPr>
          <a:xfrm>
            <a:off x="2180400" y="3646550"/>
            <a:ext cx="3200400" cy="2985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p:nvPr/>
        </p:nvSpPr>
        <p:spPr>
          <a:xfrm>
            <a:off x="1266000" y="3945050"/>
            <a:ext cx="4114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2"/>
                </a:solidFill>
                <a:latin typeface="Inter Light"/>
                <a:ea typeface="Inter Light"/>
                <a:cs typeface="Inter Light"/>
                <a:sym typeface="Inter Light"/>
              </a:rPr>
              <a:t>For All attackers and scorers: Condition 5 was the best</a:t>
            </a:r>
            <a:endParaRPr sz="1200">
              <a:solidFill>
                <a:schemeClr val="dk2"/>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ECAC9CED-EE5B-9728-0029-969E094DB4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06"/>
    </mc:Choice>
    <mc:Fallback xmlns="">
      <p:transition spd="slow" advTm="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Verification Result</a:t>
            </a:r>
            <a:endParaRPr sz="2400">
              <a:solidFill>
                <a:srgbClr val="E21017"/>
              </a:solidFill>
              <a:latin typeface="Inter ExtraLight"/>
              <a:ea typeface="Inter ExtraLight"/>
              <a:cs typeface="Inter ExtraLight"/>
              <a:sym typeface="Inter ExtraLight"/>
            </a:endParaRPr>
          </a:p>
        </p:txBody>
      </p:sp>
      <p:graphicFrame>
        <p:nvGraphicFramePr>
          <p:cNvPr id="138" name="Google Shape;138;p18"/>
          <p:cNvGraphicFramePr/>
          <p:nvPr/>
        </p:nvGraphicFramePr>
        <p:xfrm>
          <a:off x="1629600" y="935100"/>
          <a:ext cx="5884800" cy="2972054"/>
        </p:xfrm>
        <a:graphic>
          <a:graphicData uri="http://schemas.openxmlformats.org/drawingml/2006/table">
            <a:tbl>
              <a:tblPr>
                <a:noFill/>
                <a:tableStyleId>{31BDA792-2153-4E39-BFF2-012C325EF4B8}</a:tableStyleId>
              </a:tblPr>
              <a:tblGrid>
                <a:gridCol w="550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non-scorers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solidFill>
                            <a:srgbClr val="666666"/>
                          </a:solidFill>
                          <a:latin typeface="Inter Light"/>
                          <a:ea typeface="Inter Light"/>
                          <a:cs typeface="Inter Light"/>
                          <a:sym typeface="Inter Light"/>
                        </a:rPr>
                        <a:t>(Unit: m/s)</a:t>
                      </a:r>
                      <a:endParaRPr sz="10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(10⁻³)</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Ⅰ. All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1.171</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8.456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8.424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6.723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1.214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5.598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2.076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3"/>
                  </a:ext>
                </a:extLst>
              </a:tr>
              <a:tr h="266700">
                <a:tc gridSpan="11">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(Fixing speeds of actor and defensive GK, other players’ speeds were)</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Ⅱ.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1.200</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1.181</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Ⅲ. 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8.330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5.864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6.678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1.955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Ⅳ. 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1.057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8.269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5.990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6.853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1.985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Ⅴ. 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1.147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8.276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8.236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1.389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2.019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bl>
          </a:graphicData>
        </a:graphic>
      </p:graphicFrame>
      <p:sp>
        <p:nvSpPr>
          <p:cNvPr id="139" name="Google Shape;139;p18"/>
          <p:cNvSpPr/>
          <p:nvPr/>
        </p:nvSpPr>
        <p:spPr>
          <a:xfrm>
            <a:off x="5380800" y="2751200"/>
            <a:ext cx="2133600" cy="2985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p:nvPr/>
        </p:nvSpPr>
        <p:spPr>
          <a:xfrm>
            <a:off x="4572000" y="3945050"/>
            <a:ext cx="3180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2"/>
                </a:solidFill>
                <a:latin typeface="Inter Light"/>
                <a:ea typeface="Inter Light"/>
                <a:cs typeface="Inter Light"/>
                <a:sym typeface="Inter Light"/>
              </a:rPr>
              <a:t>For non-corers: Condition 2 was the best</a:t>
            </a:r>
            <a:endParaRPr sz="1200">
              <a:solidFill>
                <a:schemeClr val="dk2"/>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21EB7E86-2CBD-47FD-FA92-05DB243B03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05"/>
    </mc:Choice>
    <mc:Fallback xmlns="">
      <p:transition spd="slow" advTm="5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Verification Result</a:t>
            </a:r>
            <a:endParaRPr sz="2400">
              <a:solidFill>
                <a:srgbClr val="E21017"/>
              </a:solidFill>
              <a:latin typeface="Inter ExtraLight"/>
              <a:ea typeface="Inter ExtraLight"/>
              <a:cs typeface="Inter ExtraLight"/>
              <a:sym typeface="Inter ExtraLight"/>
            </a:endParaRPr>
          </a:p>
        </p:txBody>
      </p:sp>
      <p:graphicFrame>
        <p:nvGraphicFramePr>
          <p:cNvPr id="146" name="Google Shape;146;p19"/>
          <p:cNvGraphicFramePr/>
          <p:nvPr/>
        </p:nvGraphicFramePr>
        <p:xfrm>
          <a:off x="1629600" y="935100"/>
          <a:ext cx="5884800" cy="2972054"/>
        </p:xfrm>
        <a:graphic>
          <a:graphicData uri="http://schemas.openxmlformats.org/drawingml/2006/table">
            <a:tbl>
              <a:tblPr>
                <a:noFill/>
                <a:tableStyleId>{31BDA792-2153-4E39-BFF2-012C325EF4B8}</a:tableStyleId>
              </a:tblPr>
              <a:tblGrid>
                <a:gridCol w="550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tc gridSpan="4">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non-scorers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54000">
                <a:tc>
                  <a:txBody>
                    <a:bodyPr/>
                    <a:lstStyle/>
                    <a:p>
                      <a:pPr marL="0" lvl="0" indent="0" algn="ctr" rtl="0">
                        <a:spcBef>
                          <a:spcPts val="0"/>
                        </a:spcBef>
                        <a:spcAft>
                          <a:spcPts val="0"/>
                        </a:spcAft>
                        <a:buNone/>
                      </a:pPr>
                      <a:endParaRPr sz="1000" b="1">
                        <a:solidFill>
                          <a:srgbClr val="666666"/>
                        </a:solidFill>
                        <a:latin typeface="Inter"/>
                        <a:ea typeface="Inter"/>
                        <a:cs typeface="Inter"/>
                        <a:sym typeface="Inter"/>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All attackers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teams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tc gridSpan="2">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games</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hMerge="1">
                  <a:txBody>
                    <a:bodyPr/>
                    <a:lstStyle/>
                    <a:p>
                      <a:endParaRPr lang="ja-JP"/>
                    </a:p>
                  </a:txBody>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solidFill>
                            <a:srgbClr val="666666"/>
                          </a:solidFill>
                          <a:latin typeface="Inter Light"/>
                          <a:ea typeface="Inter Light"/>
                          <a:cs typeface="Inter Light"/>
                          <a:sym typeface="Inter Light"/>
                        </a:rPr>
                        <a:t>(Unit: m/s)</a:t>
                      </a:r>
                      <a:endParaRPr sz="10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(10⁻³)</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Mean</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(10⁻¹)</a:t>
                      </a:r>
                      <a:endParaRPr sz="1000">
                        <a:solidFill>
                          <a:srgbClr val="E21017"/>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a:solidFill>
                            <a:srgbClr val="E21017"/>
                          </a:solidFill>
                          <a:latin typeface="Inter Light"/>
                          <a:ea typeface="Inter Light"/>
                          <a:cs typeface="Inter Light"/>
                          <a:sym typeface="Inter Light"/>
                        </a:rPr>
                        <a:t>Std</a:t>
                      </a:r>
                      <a:endParaRPr sz="1000">
                        <a:solidFill>
                          <a:srgbClr val="E21017"/>
                        </a:solidFill>
                        <a:latin typeface="Inter Light"/>
                        <a:ea typeface="Inter Light"/>
                        <a:cs typeface="Inter Light"/>
                        <a:sym typeface="Inter Light"/>
                      </a:endParaRPr>
                    </a:p>
                    <a:p>
                      <a:pPr marL="0" lvl="0" indent="0" algn="ctr" rtl="0">
                        <a:spcBef>
                          <a:spcPts val="0"/>
                        </a:spcBef>
                        <a:spcAft>
                          <a:spcPts val="0"/>
                        </a:spcAft>
                        <a:buNone/>
                      </a:pPr>
                      <a:r>
                        <a:rPr lang="en" sz="1000">
                          <a:solidFill>
                            <a:srgbClr val="434343"/>
                          </a:solidFill>
                          <a:latin typeface="Inter Light"/>
                          <a:ea typeface="Inter Light"/>
                          <a:cs typeface="Inter Light"/>
                          <a:sym typeface="Inter Light"/>
                        </a:rPr>
                        <a:t>(10⁻²)</a:t>
                      </a:r>
                      <a:endParaRPr sz="1000">
                        <a:solidFill>
                          <a:srgbClr val="434343"/>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Ⅰ. All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1.171</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8.456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8.424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6.723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1.214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5.598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2.076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3"/>
                  </a:ext>
                </a:extLst>
              </a:tr>
              <a:tr h="266700">
                <a:tc gridSpan="11">
                  <a:txBody>
                    <a:bodyPr/>
                    <a:lstStyle/>
                    <a:p>
                      <a:pPr marL="0" lvl="0" indent="0" algn="ctr" rtl="0">
                        <a:lnSpc>
                          <a:spcPct val="115000"/>
                        </a:lnSpc>
                        <a:spcBef>
                          <a:spcPts val="0"/>
                        </a:spcBef>
                        <a:spcAft>
                          <a:spcPts val="0"/>
                        </a:spcAft>
                        <a:buNone/>
                      </a:pPr>
                      <a:r>
                        <a:rPr lang="en" sz="1100">
                          <a:solidFill>
                            <a:srgbClr val="666666"/>
                          </a:solidFill>
                          <a:latin typeface="Inter Light"/>
                          <a:ea typeface="Inter Light"/>
                          <a:cs typeface="Inter Light"/>
                          <a:sym typeface="Inter Light"/>
                        </a:rPr>
                        <a:t>(Fixing speeds of actor and defensive GK, other players’ speeds were)</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Ⅱ. 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8.472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1.232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8.445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1.200</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5.420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1.181</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Ⅲ. 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1.196</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8.330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1.032</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5.864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6.678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1.320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1.955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Ⅳ. 4.5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8.303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1.057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8.269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5.990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6.853</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1.344</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1.985</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Ⅴ. 5.0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1.186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1.147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8.276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1.097</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Medium"/>
                          <a:ea typeface="Inter Medium"/>
                          <a:cs typeface="Inter Medium"/>
                          <a:sym typeface="Inter Medium"/>
                        </a:rPr>
                        <a:t>8.236</a:t>
                      </a:r>
                      <a:endParaRPr sz="1100">
                        <a:solidFill>
                          <a:srgbClr val="666666"/>
                        </a:solidFill>
                        <a:latin typeface="Inter Medium"/>
                        <a:ea typeface="Inter Medium"/>
                        <a:cs typeface="Inter Medium"/>
                        <a:sym typeface="Inter Medium"/>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6.190</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1.389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6.978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1.368</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tc>
                  <a:txBody>
                    <a:bodyPr/>
                    <a:lstStyle/>
                    <a:p>
                      <a:pPr marL="0" lvl="0" indent="0" algn="ctr" rtl="0">
                        <a:spcBef>
                          <a:spcPts val="0"/>
                        </a:spcBef>
                        <a:spcAft>
                          <a:spcPts val="0"/>
                        </a:spcAft>
                        <a:buNone/>
                      </a:pPr>
                      <a:r>
                        <a:rPr lang="en" sz="1100">
                          <a:solidFill>
                            <a:srgbClr val="666666"/>
                          </a:solidFill>
                          <a:latin typeface="Inter Light"/>
                          <a:ea typeface="Inter Light"/>
                          <a:cs typeface="Inter Light"/>
                          <a:sym typeface="Inter Light"/>
                        </a:rPr>
                        <a:t>2.019</a:t>
                      </a:r>
                      <a:endParaRPr sz="1100">
                        <a:solidFill>
                          <a:srgbClr val="666666"/>
                        </a:solidFill>
                        <a:latin typeface="Inter Light"/>
                        <a:ea typeface="Inter Light"/>
                        <a:cs typeface="Inter Light"/>
                        <a:sym typeface="Inter Light"/>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bl>
          </a:graphicData>
        </a:graphic>
      </p:graphicFrame>
      <p:sp>
        <p:nvSpPr>
          <p:cNvPr id="147" name="Google Shape;147;p19"/>
          <p:cNvSpPr/>
          <p:nvPr/>
        </p:nvSpPr>
        <p:spPr>
          <a:xfrm>
            <a:off x="2180400" y="3646550"/>
            <a:ext cx="3200400" cy="2985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p:nvPr/>
        </p:nvSpPr>
        <p:spPr>
          <a:xfrm>
            <a:off x="1266000" y="3945050"/>
            <a:ext cx="4114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2"/>
                </a:solidFill>
                <a:latin typeface="Inter Light"/>
                <a:ea typeface="Inter Light"/>
                <a:cs typeface="Inter Light"/>
                <a:sym typeface="Inter Light"/>
              </a:rPr>
              <a:t>For All attackers and scorers: Condition 5 was the best</a:t>
            </a:r>
            <a:endParaRPr sz="1200">
              <a:solidFill>
                <a:schemeClr val="dk2"/>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6405AA4E-6F6F-CCEC-333B-1F2F1DD2F0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52"/>
    </mc:Choice>
    <mc:Fallback xmlns="">
      <p:transition spd="slow" advTm="19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p:nvPr/>
        </p:nvSpPr>
        <p:spPr>
          <a:xfrm>
            <a:off x="381000" y="1413750"/>
            <a:ext cx="8305800" cy="184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666666"/>
                </a:solidFill>
                <a:latin typeface="Inter Medium"/>
                <a:ea typeface="Inter Medium"/>
                <a:cs typeface="Inter Medium"/>
                <a:sym typeface="Inter Medium"/>
              </a:rPr>
              <a:t>Solution: </a:t>
            </a:r>
            <a:r>
              <a:rPr lang="en" sz="1600">
                <a:solidFill>
                  <a:srgbClr val="E21017"/>
                </a:solidFill>
                <a:latin typeface="Inter Medium"/>
                <a:ea typeface="Inter Medium"/>
                <a:cs typeface="Inter Medium"/>
                <a:sym typeface="Inter Medium"/>
              </a:rPr>
              <a:t>Find a grid vertice where a defender would have reduced the max EF-OBSO.</a:t>
            </a:r>
            <a:endParaRPr>
              <a:solidFill>
                <a:srgbClr val="666666"/>
              </a:solidFill>
              <a:latin typeface="Inter Light"/>
              <a:ea typeface="Inter Light"/>
              <a:cs typeface="Inter Light"/>
              <a:sym typeface="Inter Light"/>
            </a:endParaRPr>
          </a:p>
          <a:p>
            <a:pPr marL="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Advantages</a:t>
            </a:r>
            <a:endParaRPr>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a:pPr>
            <a:r>
              <a:rPr lang="en">
                <a:solidFill>
                  <a:srgbClr val="666666"/>
                </a:solidFill>
                <a:latin typeface="Inter Light"/>
                <a:ea typeface="Inter Light"/>
                <a:cs typeface="Inter Light"/>
                <a:sym typeface="Inter Light"/>
              </a:rPr>
              <a:t>Understand the optimal positioning </a:t>
            </a:r>
            <a:r>
              <a:rPr lang="en" u="sng">
                <a:solidFill>
                  <a:srgbClr val="666666"/>
                </a:solidFill>
                <a:latin typeface="Inter Light"/>
                <a:ea typeface="Inter Light"/>
                <a:cs typeface="Inter Light"/>
                <a:sym typeface="Inter Light"/>
              </a:rPr>
              <a:t>for each defender.</a:t>
            </a:r>
            <a:endParaRPr u="sng">
              <a:solidFill>
                <a:srgbClr val="E21017"/>
              </a:solidFill>
              <a:latin typeface="Inter Light"/>
              <a:ea typeface="Inter Light"/>
              <a:cs typeface="Inter Light"/>
              <a:sym typeface="Inter Light"/>
            </a:endParaRPr>
          </a:p>
          <a:p>
            <a:pPr marL="228600" lvl="0" indent="-180340" algn="l" rtl="0">
              <a:lnSpc>
                <a:spcPct val="115000"/>
              </a:lnSpc>
              <a:spcBef>
                <a:spcPts val="1000"/>
              </a:spcBef>
              <a:spcAft>
                <a:spcPts val="1000"/>
              </a:spcAft>
              <a:buClr>
                <a:srgbClr val="E21017"/>
              </a:buClr>
              <a:buSzPts val="1400"/>
              <a:buFont typeface="Inter Light"/>
              <a:buAutoNum type="arabicPeriod"/>
            </a:pPr>
            <a:r>
              <a:rPr lang="en" u="sng">
                <a:solidFill>
                  <a:srgbClr val="666666"/>
                </a:solidFill>
                <a:latin typeface="Inter Light"/>
                <a:ea typeface="Inter Light"/>
                <a:cs typeface="Inter Light"/>
                <a:sym typeface="Inter Light"/>
              </a:rPr>
              <a:t>Able to to interpret the model</a:t>
            </a:r>
            <a:r>
              <a:rPr lang="en">
                <a:solidFill>
                  <a:srgbClr val="666666"/>
                </a:solidFill>
                <a:latin typeface="Inter Light"/>
                <a:ea typeface="Inter Light"/>
                <a:cs typeface="Inter Light"/>
                <a:sym typeface="Inter Light"/>
              </a:rPr>
              <a:t> (because based on OBSO)</a:t>
            </a:r>
            <a:endParaRPr>
              <a:solidFill>
                <a:srgbClr val="666666"/>
              </a:solidFill>
              <a:latin typeface="Inter Light"/>
              <a:ea typeface="Inter Light"/>
              <a:cs typeface="Inter Light"/>
              <a:sym typeface="Inter Light"/>
            </a:endParaRPr>
          </a:p>
        </p:txBody>
      </p:sp>
      <p:sp>
        <p:nvSpPr>
          <p:cNvPr id="154" name="Google Shape;154;p20"/>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DRSO</a:t>
            </a:r>
            <a:endParaRPr sz="2400">
              <a:solidFill>
                <a:srgbClr val="E21017"/>
              </a:solidFill>
              <a:latin typeface="Inter ExtraLight"/>
              <a:ea typeface="Inter ExtraLight"/>
              <a:cs typeface="Inter ExtraLight"/>
              <a:sym typeface="Inter ExtraLight"/>
            </a:endParaRPr>
          </a:p>
        </p:txBody>
      </p:sp>
      <p:sp>
        <p:nvSpPr>
          <p:cNvPr id="155" name="Google Shape;155;p20"/>
          <p:cNvSpPr txBox="1"/>
          <p:nvPr/>
        </p:nvSpPr>
        <p:spPr>
          <a:xfrm>
            <a:off x="381000" y="935100"/>
            <a:ext cx="8382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rgbClr val="666666"/>
                </a:solidFill>
                <a:latin typeface="Inter Medium"/>
                <a:ea typeface="Inter Medium"/>
                <a:cs typeface="Inter Medium"/>
                <a:sym typeface="Inter Medium"/>
              </a:rPr>
              <a:t>To evaluate defenders’ positionings with EF-OBSO using counterfactuals.</a:t>
            </a:r>
            <a:endParaRPr u="sng">
              <a:solidFill>
                <a:srgbClr val="666666"/>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57473394-40EC-8901-9B1E-E37DA7EA52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976"/>
    </mc:Choice>
    <mc:Fallback xmlns="">
      <p:transition spd="slow" advTm="3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p:nvPr/>
        </p:nvSpPr>
        <p:spPr>
          <a:xfrm>
            <a:off x="381000" y="935100"/>
            <a:ext cx="8382000" cy="134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666666"/>
                </a:solidFill>
                <a:latin typeface="Inter Medium"/>
                <a:ea typeface="Inter Medium"/>
                <a:cs typeface="Inter Medium"/>
                <a:sym typeface="Inter Medium"/>
              </a:rPr>
              <a:t>Solution: </a:t>
            </a:r>
            <a:r>
              <a:rPr lang="en" sz="1600">
                <a:solidFill>
                  <a:srgbClr val="E21017"/>
                </a:solidFill>
                <a:latin typeface="Inter Medium"/>
                <a:ea typeface="Inter Medium"/>
                <a:cs typeface="Inter Medium"/>
                <a:sym typeface="Inter Medium"/>
              </a:rPr>
              <a:t>Find a grid vertice where a defender would have reduced the max EF-OBSO.</a:t>
            </a:r>
            <a:endParaRPr>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1000"/>
              </a:spcAft>
              <a:buClr>
                <a:srgbClr val="E21017"/>
              </a:buClr>
              <a:buSzPts val="1400"/>
              <a:buFont typeface="Inter Light"/>
              <a:buAutoNum type="arabicPeriod"/>
            </a:pPr>
            <a:r>
              <a:rPr lang="en">
                <a:solidFill>
                  <a:srgbClr val="666666"/>
                </a:solidFill>
                <a:latin typeface="Inter Light"/>
                <a:ea typeface="Inter Light"/>
                <a:cs typeface="Inter Light"/>
                <a:sym typeface="Inter Light"/>
              </a:rPr>
              <a:t>Extract the closest defender to the point of maximum EF-OBSO value and the grid where this defender was.</a:t>
            </a:r>
            <a:endParaRPr>
              <a:solidFill>
                <a:srgbClr val="666666"/>
              </a:solidFill>
              <a:latin typeface="Inter Light"/>
              <a:ea typeface="Inter Light"/>
              <a:cs typeface="Inter Light"/>
              <a:sym typeface="Inter Light"/>
            </a:endParaRPr>
          </a:p>
        </p:txBody>
      </p:sp>
      <p:sp>
        <p:nvSpPr>
          <p:cNvPr id="161" name="Google Shape;161;p21"/>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The algorithm of DRSO (1/4)</a:t>
            </a:r>
            <a:endParaRPr sz="2400">
              <a:solidFill>
                <a:srgbClr val="E21017"/>
              </a:solidFill>
              <a:latin typeface="Inter ExtraLight"/>
              <a:ea typeface="Inter ExtraLight"/>
              <a:cs typeface="Inter ExtraLight"/>
              <a:sym typeface="Inter ExtraLight"/>
            </a:endParaRPr>
          </a:p>
        </p:txBody>
      </p:sp>
      <p:pic>
        <p:nvPicPr>
          <p:cNvPr id="162" name="Google Shape;162;p21"/>
          <p:cNvPicPr preferRelativeResize="0"/>
          <p:nvPr/>
        </p:nvPicPr>
        <p:blipFill>
          <a:blip r:embed="rId5">
            <a:alphaModFix/>
          </a:blip>
          <a:stretch>
            <a:fillRect/>
          </a:stretch>
        </p:blipFill>
        <p:spPr>
          <a:xfrm>
            <a:off x="2334050" y="2473350"/>
            <a:ext cx="2103120" cy="2408073"/>
          </a:xfrm>
          <a:prstGeom prst="rect">
            <a:avLst/>
          </a:prstGeom>
          <a:noFill/>
          <a:ln>
            <a:noFill/>
          </a:ln>
        </p:spPr>
      </p:pic>
      <p:pic>
        <p:nvPicPr>
          <p:cNvPr id="163" name="Google Shape;163;p21"/>
          <p:cNvPicPr preferRelativeResize="0"/>
          <p:nvPr/>
        </p:nvPicPr>
        <p:blipFill>
          <a:blip r:embed="rId6">
            <a:alphaModFix/>
          </a:blip>
          <a:stretch>
            <a:fillRect/>
          </a:stretch>
        </p:blipFill>
        <p:spPr>
          <a:xfrm>
            <a:off x="5029195" y="2478613"/>
            <a:ext cx="2103121" cy="2397557"/>
          </a:xfrm>
          <a:prstGeom prst="rect">
            <a:avLst/>
          </a:prstGeom>
          <a:noFill/>
          <a:ln>
            <a:noFill/>
          </a:ln>
        </p:spPr>
      </p:pic>
      <p:sp>
        <p:nvSpPr>
          <p:cNvPr id="164" name="Google Shape;164;p21"/>
          <p:cNvSpPr txBox="1"/>
          <p:nvPr/>
        </p:nvSpPr>
        <p:spPr>
          <a:xfrm>
            <a:off x="1177850" y="2501900"/>
            <a:ext cx="12324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point of maximum EF-OBSO</a:t>
            </a:r>
            <a:endParaRPr>
              <a:solidFill>
                <a:srgbClr val="666666"/>
              </a:solidFill>
              <a:latin typeface="Inter Light"/>
              <a:ea typeface="Inter Light"/>
              <a:cs typeface="Inter Light"/>
              <a:sym typeface="Inter Light"/>
            </a:endParaRPr>
          </a:p>
        </p:txBody>
      </p:sp>
      <p:cxnSp>
        <p:nvCxnSpPr>
          <p:cNvPr id="165" name="Google Shape;165;p21"/>
          <p:cNvCxnSpPr/>
          <p:nvPr/>
        </p:nvCxnSpPr>
        <p:spPr>
          <a:xfrm>
            <a:off x="2147925" y="2923750"/>
            <a:ext cx="570300" cy="114000"/>
          </a:xfrm>
          <a:prstGeom prst="straightConnector1">
            <a:avLst/>
          </a:prstGeom>
          <a:noFill/>
          <a:ln w="28575" cap="flat" cmpd="sng">
            <a:solidFill>
              <a:schemeClr val="accent6"/>
            </a:solidFill>
            <a:prstDash val="solid"/>
            <a:round/>
            <a:headEnd type="none" w="med" len="med"/>
            <a:tailEnd type="triangle" w="med" len="med"/>
          </a:ln>
        </p:spPr>
      </p:cxnSp>
      <p:sp>
        <p:nvSpPr>
          <p:cNvPr id="166" name="Google Shape;166;p21"/>
          <p:cNvSpPr txBox="1"/>
          <p:nvPr/>
        </p:nvSpPr>
        <p:spPr>
          <a:xfrm>
            <a:off x="1233050" y="3755350"/>
            <a:ext cx="1177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closest defender</a:t>
            </a:r>
            <a:endParaRPr>
              <a:solidFill>
                <a:srgbClr val="666666"/>
              </a:solidFill>
              <a:latin typeface="Inter Light"/>
              <a:ea typeface="Inter Light"/>
              <a:cs typeface="Inter Light"/>
              <a:sym typeface="Inter Light"/>
            </a:endParaRPr>
          </a:p>
        </p:txBody>
      </p:sp>
      <p:cxnSp>
        <p:nvCxnSpPr>
          <p:cNvPr id="167" name="Google Shape;167;p21"/>
          <p:cNvCxnSpPr/>
          <p:nvPr/>
        </p:nvCxnSpPr>
        <p:spPr>
          <a:xfrm rot="10800000" flipH="1">
            <a:off x="2221775" y="3218550"/>
            <a:ext cx="645600" cy="645900"/>
          </a:xfrm>
          <a:prstGeom prst="straightConnector1">
            <a:avLst/>
          </a:prstGeom>
          <a:noFill/>
          <a:ln w="28575" cap="flat" cmpd="sng">
            <a:solidFill>
              <a:schemeClr val="accent6"/>
            </a:solidFill>
            <a:prstDash val="solid"/>
            <a:round/>
            <a:headEnd type="none" w="med" len="med"/>
            <a:tailEnd type="triangle" w="med" len="med"/>
          </a:ln>
        </p:spPr>
      </p:cxnSp>
      <p:sp>
        <p:nvSpPr>
          <p:cNvPr id="168" name="Google Shape;168;p21"/>
          <p:cNvSpPr txBox="1"/>
          <p:nvPr/>
        </p:nvSpPr>
        <p:spPr>
          <a:xfrm>
            <a:off x="7100450" y="3450550"/>
            <a:ext cx="17055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grid where the defender was</a:t>
            </a:r>
            <a:endParaRPr>
              <a:solidFill>
                <a:srgbClr val="666666"/>
              </a:solidFill>
              <a:latin typeface="Inter Light"/>
              <a:ea typeface="Inter Light"/>
              <a:cs typeface="Inter Light"/>
              <a:sym typeface="Inter Light"/>
            </a:endParaRPr>
          </a:p>
        </p:txBody>
      </p:sp>
      <p:cxnSp>
        <p:nvCxnSpPr>
          <p:cNvPr id="169" name="Google Shape;169;p21"/>
          <p:cNvCxnSpPr/>
          <p:nvPr/>
        </p:nvCxnSpPr>
        <p:spPr>
          <a:xfrm rot="10800000">
            <a:off x="5718600" y="3155750"/>
            <a:ext cx="1480800" cy="417300"/>
          </a:xfrm>
          <a:prstGeom prst="straightConnector1">
            <a:avLst/>
          </a:prstGeom>
          <a:noFill/>
          <a:ln w="28575" cap="flat" cmpd="sng">
            <a:solidFill>
              <a:schemeClr val="accent6"/>
            </a:solidFill>
            <a:prstDash val="solid"/>
            <a:round/>
            <a:headEnd type="none" w="med" len="med"/>
            <a:tailEnd type="triangle" w="med" len="med"/>
          </a:ln>
        </p:spPr>
      </p:cxnSp>
      <p:sp>
        <p:nvSpPr>
          <p:cNvPr id="170" name="Google Shape;170;p21"/>
          <p:cNvSpPr txBox="1"/>
          <p:nvPr/>
        </p:nvSpPr>
        <p:spPr>
          <a:xfrm>
            <a:off x="7627325" y="2509675"/>
            <a:ext cx="77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Attacker</a:t>
            </a:r>
            <a:endParaRPr sz="1200">
              <a:solidFill>
                <a:srgbClr val="666666"/>
              </a:solidFill>
              <a:latin typeface="Inter Light"/>
              <a:ea typeface="Inter Light"/>
              <a:cs typeface="Inter Light"/>
              <a:sym typeface="Inter Light"/>
            </a:endParaRPr>
          </a:p>
        </p:txBody>
      </p:sp>
      <p:sp>
        <p:nvSpPr>
          <p:cNvPr id="171" name="Google Shape;171;p21"/>
          <p:cNvSpPr/>
          <p:nvPr/>
        </p:nvSpPr>
        <p:spPr>
          <a:xfrm>
            <a:off x="7447650" y="2621125"/>
            <a:ext cx="146400" cy="146400"/>
          </a:xfrm>
          <a:prstGeom prst="ellipse">
            <a:avLst/>
          </a:prstGeom>
          <a:solidFill>
            <a:srgbClr val="E21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txBox="1"/>
          <p:nvPr/>
        </p:nvSpPr>
        <p:spPr>
          <a:xfrm>
            <a:off x="7627325" y="2878975"/>
            <a:ext cx="86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Defender</a:t>
            </a:r>
            <a:endParaRPr sz="1200">
              <a:solidFill>
                <a:srgbClr val="666666"/>
              </a:solidFill>
              <a:latin typeface="Inter Light"/>
              <a:ea typeface="Inter Light"/>
              <a:cs typeface="Inter Light"/>
              <a:sym typeface="Inter Light"/>
            </a:endParaRPr>
          </a:p>
        </p:txBody>
      </p:sp>
      <p:sp>
        <p:nvSpPr>
          <p:cNvPr id="173" name="Google Shape;173;p21"/>
          <p:cNvSpPr/>
          <p:nvPr/>
        </p:nvSpPr>
        <p:spPr>
          <a:xfrm>
            <a:off x="7447650" y="2990425"/>
            <a:ext cx="146400" cy="146400"/>
          </a:xfrm>
          <a:prstGeom prst="ellipse">
            <a:avLst/>
          </a:prstGeom>
          <a:solidFill>
            <a:srgbClr val="4B4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オーディオ 3">
            <a:extLst>
              <a:ext uri="{FF2B5EF4-FFF2-40B4-BE49-F238E27FC236}">
                <a16:creationId xmlns:a16="http://schemas.microsoft.com/office/drawing/2014/main" id="{B5E407BA-5563-D230-6723-F9F194DF69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717"/>
    </mc:Choice>
    <mc:Fallback xmlns="">
      <p:transition spd="slow" advTm="1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p:nvPr/>
        </p:nvSpPr>
        <p:spPr>
          <a:xfrm>
            <a:off x="381000" y="935100"/>
            <a:ext cx="8382000" cy="147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666666"/>
                </a:solidFill>
                <a:latin typeface="Inter Medium"/>
                <a:ea typeface="Inter Medium"/>
                <a:cs typeface="Inter Medium"/>
                <a:sym typeface="Inter Medium"/>
              </a:rPr>
              <a:t>Solution: </a:t>
            </a:r>
            <a:r>
              <a:rPr lang="en" sz="1600">
                <a:solidFill>
                  <a:srgbClr val="E21017"/>
                </a:solidFill>
                <a:latin typeface="Inter Medium"/>
                <a:ea typeface="Inter Medium"/>
                <a:cs typeface="Inter Medium"/>
                <a:sym typeface="Inter Medium"/>
              </a:rPr>
              <a:t>Find a grid vertice where a defender would have reduced the max EF-OBSO.</a:t>
            </a:r>
            <a:endParaRPr>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startAt="2"/>
            </a:pPr>
            <a:r>
              <a:rPr lang="en">
                <a:solidFill>
                  <a:srgbClr val="666666"/>
                </a:solidFill>
                <a:latin typeface="Inter Light"/>
                <a:ea typeface="Inter Light"/>
                <a:cs typeface="Inter Light"/>
                <a:sym typeface="Inter Light"/>
              </a:rPr>
              <a:t>For each of the 4 vertices of this grid, </a:t>
            </a:r>
            <a:r>
              <a:rPr lang="en" u="sng">
                <a:solidFill>
                  <a:srgbClr val="666666"/>
                </a:solidFill>
                <a:latin typeface="Inter Light"/>
                <a:ea typeface="Inter Light"/>
                <a:cs typeface="Inter Light"/>
                <a:sym typeface="Inter Light"/>
              </a:rPr>
              <a:t>assume that the defender would have been.</a:t>
            </a:r>
            <a:endParaRPr u="sng">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1000"/>
              </a:spcAft>
              <a:buClr>
                <a:srgbClr val="E21017"/>
              </a:buClr>
              <a:buSzPts val="1400"/>
              <a:buFont typeface="Inter Light"/>
              <a:buAutoNum type="arabicPeriod" startAt="2"/>
            </a:pPr>
            <a:r>
              <a:rPr lang="en">
                <a:solidFill>
                  <a:srgbClr val="666666"/>
                </a:solidFill>
                <a:latin typeface="Inter Light"/>
                <a:ea typeface="Inter Light"/>
                <a:cs typeface="Inter Light"/>
                <a:sym typeface="Inter Light"/>
              </a:rPr>
              <a:t>Under the assumption, calculate EF-OBSO and its maximum values for each point.</a:t>
            </a:r>
            <a:endParaRPr u="sng">
              <a:solidFill>
                <a:srgbClr val="666666"/>
              </a:solidFill>
              <a:latin typeface="Inter Light"/>
              <a:ea typeface="Inter Light"/>
              <a:cs typeface="Inter Light"/>
              <a:sym typeface="Inter Light"/>
            </a:endParaRPr>
          </a:p>
        </p:txBody>
      </p:sp>
      <p:pic>
        <p:nvPicPr>
          <p:cNvPr id="179" name="Google Shape;179;p22"/>
          <p:cNvPicPr preferRelativeResize="0"/>
          <p:nvPr/>
        </p:nvPicPr>
        <p:blipFill>
          <a:blip r:embed="rId5">
            <a:alphaModFix/>
          </a:blip>
          <a:stretch>
            <a:fillRect/>
          </a:stretch>
        </p:blipFill>
        <p:spPr>
          <a:xfrm>
            <a:off x="2185970" y="2459413"/>
            <a:ext cx="2103121" cy="2397557"/>
          </a:xfrm>
          <a:prstGeom prst="rect">
            <a:avLst/>
          </a:prstGeom>
          <a:noFill/>
          <a:ln>
            <a:noFill/>
          </a:ln>
        </p:spPr>
      </p:pic>
      <p:cxnSp>
        <p:nvCxnSpPr>
          <p:cNvPr id="180" name="Google Shape;180;p22"/>
          <p:cNvCxnSpPr/>
          <p:nvPr/>
        </p:nvCxnSpPr>
        <p:spPr>
          <a:xfrm rot="10800000" flipH="1">
            <a:off x="2843975" y="2485175"/>
            <a:ext cx="2895000" cy="501600"/>
          </a:xfrm>
          <a:prstGeom prst="straightConnector1">
            <a:avLst/>
          </a:prstGeom>
          <a:noFill/>
          <a:ln w="38100" cap="flat" cmpd="sng">
            <a:solidFill>
              <a:schemeClr val="accent6"/>
            </a:solidFill>
            <a:prstDash val="solid"/>
            <a:round/>
            <a:headEnd type="none" w="med" len="med"/>
            <a:tailEnd type="none" w="med" len="med"/>
          </a:ln>
        </p:spPr>
      </p:cxnSp>
      <p:cxnSp>
        <p:nvCxnSpPr>
          <p:cNvPr id="181" name="Google Shape;181;p22"/>
          <p:cNvCxnSpPr/>
          <p:nvPr/>
        </p:nvCxnSpPr>
        <p:spPr>
          <a:xfrm>
            <a:off x="2843975" y="3183675"/>
            <a:ext cx="2910600" cy="1089900"/>
          </a:xfrm>
          <a:prstGeom prst="straightConnector1">
            <a:avLst/>
          </a:prstGeom>
          <a:noFill/>
          <a:ln w="38100" cap="flat" cmpd="sng">
            <a:solidFill>
              <a:schemeClr val="accent6"/>
            </a:solidFill>
            <a:prstDash val="solid"/>
            <a:round/>
            <a:headEnd type="none" w="med" len="med"/>
            <a:tailEnd type="none" w="med" len="med"/>
          </a:ln>
        </p:spPr>
      </p:cxnSp>
      <p:pic>
        <p:nvPicPr>
          <p:cNvPr id="182" name="Google Shape;182;p22"/>
          <p:cNvPicPr preferRelativeResize="0"/>
          <p:nvPr/>
        </p:nvPicPr>
        <p:blipFill>
          <a:blip r:embed="rId6">
            <a:alphaModFix/>
          </a:blip>
          <a:stretch>
            <a:fillRect/>
          </a:stretch>
        </p:blipFill>
        <p:spPr>
          <a:xfrm>
            <a:off x="5726675" y="2459425"/>
            <a:ext cx="1828801" cy="1828801"/>
          </a:xfrm>
          <a:prstGeom prst="rect">
            <a:avLst/>
          </a:prstGeom>
          <a:noFill/>
          <a:ln>
            <a:noFill/>
          </a:ln>
        </p:spPr>
      </p:pic>
      <p:sp>
        <p:nvSpPr>
          <p:cNvPr id="183" name="Google Shape;183;p22"/>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The algorithm of DRSO (2/4)</a:t>
            </a:r>
            <a:endParaRPr sz="2400">
              <a:solidFill>
                <a:srgbClr val="E21017"/>
              </a:solidFill>
              <a:latin typeface="Inter ExtraLight"/>
              <a:ea typeface="Inter ExtraLight"/>
              <a:cs typeface="Inter ExtraLight"/>
              <a:sym typeface="Inter ExtraLight"/>
            </a:endParaRPr>
          </a:p>
        </p:txBody>
      </p:sp>
      <p:sp>
        <p:nvSpPr>
          <p:cNvPr id="184" name="Google Shape;184;p22"/>
          <p:cNvSpPr txBox="1"/>
          <p:nvPr/>
        </p:nvSpPr>
        <p:spPr>
          <a:xfrm>
            <a:off x="4718075" y="268985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0.109</a:t>
            </a:r>
            <a:endParaRPr>
              <a:solidFill>
                <a:srgbClr val="666666"/>
              </a:solidFill>
              <a:latin typeface="Inter Light"/>
              <a:ea typeface="Inter Light"/>
              <a:cs typeface="Inter Light"/>
              <a:sym typeface="Inter Light"/>
            </a:endParaRPr>
          </a:p>
        </p:txBody>
      </p:sp>
      <p:sp>
        <p:nvSpPr>
          <p:cNvPr id="185" name="Google Shape;185;p22"/>
          <p:cNvSpPr txBox="1"/>
          <p:nvPr/>
        </p:nvSpPr>
        <p:spPr>
          <a:xfrm>
            <a:off x="6924750" y="417110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0.146</a:t>
            </a:r>
            <a:endParaRPr>
              <a:solidFill>
                <a:srgbClr val="666666"/>
              </a:solidFill>
              <a:latin typeface="Inter Light"/>
              <a:ea typeface="Inter Light"/>
              <a:cs typeface="Inter Light"/>
              <a:sym typeface="Inter Light"/>
            </a:endParaRPr>
          </a:p>
        </p:txBody>
      </p:sp>
      <p:sp>
        <p:nvSpPr>
          <p:cNvPr id="186" name="Google Shape;186;p22"/>
          <p:cNvSpPr txBox="1"/>
          <p:nvPr/>
        </p:nvSpPr>
        <p:spPr>
          <a:xfrm>
            <a:off x="7461275" y="268985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0.157</a:t>
            </a:r>
            <a:endParaRPr>
              <a:solidFill>
                <a:srgbClr val="666666"/>
              </a:solidFill>
              <a:latin typeface="Inter Light"/>
              <a:ea typeface="Inter Light"/>
              <a:cs typeface="Inter Light"/>
              <a:sym typeface="Inter Light"/>
            </a:endParaRPr>
          </a:p>
        </p:txBody>
      </p:sp>
      <p:sp>
        <p:nvSpPr>
          <p:cNvPr id="187" name="Google Shape;187;p22"/>
          <p:cNvSpPr txBox="1"/>
          <p:nvPr/>
        </p:nvSpPr>
        <p:spPr>
          <a:xfrm>
            <a:off x="5417875" y="415585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0.113</a:t>
            </a:r>
            <a:endParaRPr>
              <a:solidFill>
                <a:srgbClr val="666666"/>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81ED1BDD-F425-663C-0665-EDD9FD3FCB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466"/>
    </mc:Choice>
    <mc:Fallback xmlns="">
      <p:transition spd="slow" advTm="19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p:nvPr/>
        </p:nvSpPr>
        <p:spPr>
          <a:xfrm>
            <a:off x="381000" y="935100"/>
            <a:ext cx="8382000" cy="209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666666"/>
                </a:solidFill>
                <a:latin typeface="Inter Medium"/>
                <a:ea typeface="Inter Medium"/>
                <a:cs typeface="Inter Medium"/>
                <a:sym typeface="Inter Medium"/>
              </a:rPr>
              <a:t>Solution: </a:t>
            </a:r>
            <a:r>
              <a:rPr lang="en" sz="1600" dirty="0">
                <a:solidFill>
                  <a:srgbClr val="E21017"/>
                </a:solidFill>
                <a:latin typeface="Inter Medium"/>
                <a:ea typeface="Inter Medium"/>
                <a:cs typeface="Inter Medium"/>
                <a:sym typeface="Inter Medium"/>
              </a:rPr>
              <a:t>Find a grid </a:t>
            </a:r>
            <a:r>
              <a:rPr lang="en" sz="1600" dirty="0" err="1">
                <a:solidFill>
                  <a:srgbClr val="E21017"/>
                </a:solidFill>
                <a:latin typeface="Inter Medium"/>
                <a:ea typeface="Inter Medium"/>
                <a:cs typeface="Inter Medium"/>
                <a:sym typeface="Inter Medium"/>
              </a:rPr>
              <a:t>vertice</a:t>
            </a:r>
            <a:r>
              <a:rPr lang="en" sz="1600" dirty="0">
                <a:solidFill>
                  <a:srgbClr val="E21017"/>
                </a:solidFill>
                <a:latin typeface="Inter Medium"/>
                <a:ea typeface="Inter Medium"/>
                <a:cs typeface="Inter Medium"/>
                <a:sym typeface="Inter Medium"/>
              </a:rPr>
              <a:t> where a defender would have reduced the max EF-OBSO.</a:t>
            </a:r>
            <a:endParaRPr dirty="0">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startAt="4"/>
            </a:pPr>
            <a:r>
              <a:rPr lang="en" dirty="0">
                <a:solidFill>
                  <a:srgbClr val="666666"/>
                </a:solidFill>
                <a:latin typeface="Inter Light"/>
                <a:ea typeface="Inter Light"/>
                <a:cs typeface="Inter Light"/>
                <a:sym typeface="Inter Light"/>
              </a:rPr>
              <a:t>Consider the point that took the smallest of the 4 and the original value as the defender’s optimal position.</a:t>
            </a:r>
            <a:endParaRPr dirty="0">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startAt="4"/>
            </a:pPr>
            <a:r>
              <a:rPr lang="en" dirty="0">
                <a:solidFill>
                  <a:srgbClr val="666666"/>
                </a:solidFill>
                <a:latin typeface="Inter Light"/>
                <a:ea typeface="Inter Light"/>
                <a:cs typeface="Inter Light"/>
                <a:sym typeface="Inter Light"/>
              </a:rPr>
              <a:t>(For evaluation) take the difference between that minimum value and the original one.</a:t>
            </a:r>
            <a:endParaRPr dirty="0">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1000"/>
              </a:spcAft>
              <a:buNone/>
            </a:pPr>
            <a:r>
              <a:rPr lang="en" dirty="0">
                <a:solidFill>
                  <a:srgbClr val="666666"/>
                </a:solidFill>
                <a:latin typeface="Inter Light"/>
                <a:ea typeface="Inter Light"/>
                <a:cs typeface="Inter Light"/>
                <a:sym typeface="Inter Light"/>
              </a:rPr>
              <a:t>(In this case, the difference Diff = 0.109 - 0.133 = -0.024.)</a:t>
            </a:r>
            <a:endParaRPr dirty="0">
              <a:solidFill>
                <a:srgbClr val="666666"/>
              </a:solidFill>
              <a:latin typeface="Inter Light"/>
              <a:ea typeface="Inter Light"/>
              <a:cs typeface="Inter Light"/>
              <a:sym typeface="Inter Light"/>
            </a:endParaRPr>
          </a:p>
        </p:txBody>
      </p:sp>
      <p:pic>
        <p:nvPicPr>
          <p:cNvPr id="193" name="Google Shape;193;p23"/>
          <p:cNvPicPr preferRelativeResize="0"/>
          <p:nvPr/>
        </p:nvPicPr>
        <p:blipFill>
          <a:blip r:embed="rId5">
            <a:alphaModFix/>
          </a:blip>
          <a:stretch>
            <a:fillRect/>
          </a:stretch>
        </p:blipFill>
        <p:spPr>
          <a:xfrm>
            <a:off x="3657600" y="3001650"/>
            <a:ext cx="1828801" cy="1828801"/>
          </a:xfrm>
          <a:prstGeom prst="rect">
            <a:avLst/>
          </a:prstGeom>
          <a:noFill/>
          <a:ln>
            <a:noFill/>
          </a:ln>
        </p:spPr>
      </p:pic>
      <p:sp>
        <p:nvSpPr>
          <p:cNvPr id="194" name="Google Shape;194;p23"/>
          <p:cNvSpPr txBox="1"/>
          <p:nvPr/>
        </p:nvSpPr>
        <p:spPr>
          <a:xfrm>
            <a:off x="2668350" y="300165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a:t>
            </a:r>
            <a:r>
              <a:rPr lang="en" u="sng">
                <a:solidFill>
                  <a:srgbClr val="666666"/>
                </a:solidFill>
                <a:latin typeface="Inter Light"/>
                <a:ea typeface="Inter Light"/>
                <a:cs typeface="Inter Light"/>
                <a:sym typeface="Inter Light"/>
              </a:rPr>
              <a:t>0.109</a:t>
            </a:r>
            <a:endParaRPr u="sng">
              <a:solidFill>
                <a:srgbClr val="666666"/>
              </a:solidFill>
              <a:latin typeface="Inter Light"/>
              <a:ea typeface="Inter Light"/>
              <a:cs typeface="Inter Light"/>
              <a:sym typeface="Inter Light"/>
            </a:endParaRPr>
          </a:p>
        </p:txBody>
      </p:sp>
      <p:sp>
        <p:nvSpPr>
          <p:cNvPr id="195" name="Google Shape;195;p23"/>
          <p:cNvSpPr txBox="1"/>
          <p:nvPr/>
        </p:nvSpPr>
        <p:spPr>
          <a:xfrm>
            <a:off x="5411550" y="440670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0.146</a:t>
            </a:r>
            <a:endParaRPr>
              <a:solidFill>
                <a:srgbClr val="666666"/>
              </a:solidFill>
              <a:latin typeface="Inter Light"/>
              <a:ea typeface="Inter Light"/>
              <a:cs typeface="Inter Light"/>
              <a:sym typeface="Inter Light"/>
            </a:endParaRPr>
          </a:p>
        </p:txBody>
      </p:sp>
      <p:sp>
        <p:nvSpPr>
          <p:cNvPr id="196" name="Google Shape;196;p23"/>
          <p:cNvSpPr txBox="1"/>
          <p:nvPr/>
        </p:nvSpPr>
        <p:spPr>
          <a:xfrm>
            <a:off x="5411550" y="300165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0.157</a:t>
            </a:r>
            <a:endParaRPr>
              <a:solidFill>
                <a:srgbClr val="666666"/>
              </a:solidFill>
              <a:latin typeface="Inter Light"/>
              <a:ea typeface="Inter Light"/>
              <a:cs typeface="Inter Light"/>
              <a:sym typeface="Inter Light"/>
            </a:endParaRPr>
          </a:p>
        </p:txBody>
      </p:sp>
      <p:sp>
        <p:nvSpPr>
          <p:cNvPr id="197" name="Google Shape;197;p23"/>
          <p:cNvSpPr txBox="1"/>
          <p:nvPr/>
        </p:nvSpPr>
        <p:spPr>
          <a:xfrm>
            <a:off x="2668350" y="4406700"/>
            <a:ext cx="1102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Max: 0.113</a:t>
            </a:r>
            <a:endParaRPr>
              <a:solidFill>
                <a:srgbClr val="666666"/>
              </a:solidFill>
              <a:latin typeface="Inter Light"/>
              <a:ea typeface="Inter Light"/>
              <a:cs typeface="Inter Light"/>
              <a:sym typeface="Inter Light"/>
            </a:endParaRPr>
          </a:p>
        </p:txBody>
      </p:sp>
      <p:sp>
        <p:nvSpPr>
          <p:cNvPr id="198" name="Google Shape;198;p23"/>
          <p:cNvSpPr txBox="1"/>
          <p:nvPr/>
        </p:nvSpPr>
        <p:spPr>
          <a:xfrm>
            <a:off x="5411550" y="3949500"/>
            <a:ext cx="1897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(Original) Max: 0.133</a:t>
            </a:r>
            <a:endParaRPr>
              <a:solidFill>
                <a:srgbClr val="666666"/>
              </a:solidFill>
              <a:latin typeface="Inter Light"/>
              <a:ea typeface="Inter Light"/>
              <a:cs typeface="Inter Light"/>
              <a:sym typeface="Inter Light"/>
            </a:endParaRPr>
          </a:p>
        </p:txBody>
      </p:sp>
      <p:sp>
        <p:nvSpPr>
          <p:cNvPr id="199" name="Google Shape;199;p23"/>
          <p:cNvSpPr/>
          <p:nvPr/>
        </p:nvSpPr>
        <p:spPr>
          <a:xfrm>
            <a:off x="3694625" y="3001650"/>
            <a:ext cx="457200" cy="457200"/>
          </a:xfrm>
          <a:prstGeom prst="ellipse">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txBox="1"/>
          <p:nvPr/>
        </p:nvSpPr>
        <p:spPr>
          <a:xfrm>
            <a:off x="1373925" y="3492300"/>
            <a:ext cx="1929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Medium"/>
                <a:ea typeface="Inter Medium"/>
                <a:cs typeface="Inter Medium"/>
                <a:sym typeface="Inter Medium"/>
              </a:rPr>
              <a:t>Optimal Positioning</a:t>
            </a:r>
            <a:endParaRPr>
              <a:solidFill>
                <a:srgbClr val="666666"/>
              </a:solidFill>
              <a:latin typeface="Inter Medium"/>
              <a:ea typeface="Inter Medium"/>
              <a:cs typeface="Inter Medium"/>
              <a:sym typeface="Inter Medium"/>
            </a:endParaRPr>
          </a:p>
        </p:txBody>
      </p:sp>
      <p:cxnSp>
        <p:nvCxnSpPr>
          <p:cNvPr id="201" name="Google Shape;201;p23"/>
          <p:cNvCxnSpPr>
            <a:endCxn id="199" idx="3"/>
          </p:cNvCxnSpPr>
          <p:nvPr/>
        </p:nvCxnSpPr>
        <p:spPr>
          <a:xfrm rot="10800000" flipH="1">
            <a:off x="3237780" y="3391895"/>
            <a:ext cx="523800" cy="300600"/>
          </a:xfrm>
          <a:prstGeom prst="straightConnector1">
            <a:avLst/>
          </a:prstGeom>
          <a:noFill/>
          <a:ln w="28575" cap="flat" cmpd="sng">
            <a:solidFill>
              <a:schemeClr val="accent4"/>
            </a:solidFill>
            <a:prstDash val="solid"/>
            <a:round/>
            <a:headEnd type="none" w="med" len="med"/>
            <a:tailEnd type="triangle" w="med" len="med"/>
          </a:ln>
        </p:spPr>
      </p:cxnSp>
      <p:sp>
        <p:nvSpPr>
          <p:cNvPr id="202" name="Google Shape;202;p23"/>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The algorithm of DRSO (3/4)</a:t>
            </a:r>
            <a:endParaRPr sz="2400">
              <a:solidFill>
                <a:srgbClr val="E21017"/>
              </a:solidFill>
              <a:latin typeface="Inter ExtraLight"/>
              <a:ea typeface="Inter ExtraLight"/>
              <a:cs typeface="Inter ExtraLight"/>
              <a:sym typeface="Inter ExtraLight"/>
            </a:endParaRPr>
          </a:p>
        </p:txBody>
      </p:sp>
      <p:pic>
        <p:nvPicPr>
          <p:cNvPr id="4" name="オーディオ 3">
            <a:extLst>
              <a:ext uri="{FF2B5EF4-FFF2-40B4-BE49-F238E27FC236}">
                <a16:creationId xmlns:a16="http://schemas.microsoft.com/office/drawing/2014/main" id="{6584228E-334C-4901-F931-773DEEE7CC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352"/>
    </mc:Choice>
    <mc:Fallback xmlns="">
      <p:transition spd="slow" advTm="2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381000" y="935100"/>
            <a:ext cx="8382000" cy="171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666666"/>
                </a:solidFill>
                <a:latin typeface="Inter Medium"/>
                <a:ea typeface="Inter Medium"/>
                <a:cs typeface="Inter Medium"/>
                <a:sym typeface="Inter Medium"/>
              </a:rPr>
              <a:t>Solution: </a:t>
            </a:r>
            <a:r>
              <a:rPr lang="en" sz="1600">
                <a:solidFill>
                  <a:srgbClr val="E21017"/>
                </a:solidFill>
                <a:latin typeface="Inter Medium"/>
                <a:ea typeface="Inter Medium"/>
                <a:cs typeface="Inter Medium"/>
                <a:sym typeface="Inter Medium"/>
              </a:rPr>
              <a:t>Find a grid vertice where a defender would have reduced the max EF-OBSO.</a:t>
            </a:r>
            <a:endParaRPr>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startAt="6"/>
            </a:pPr>
            <a:r>
              <a:rPr lang="en">
                <a:solidFill>
                  <a:srgbClr val="666666"/>
                </a:solidFill>
                <a:latin typeface="Inter Light"/>
                <a:ea typeface="Inter Light"/>
                <a:cs typeface="Inter Light"/>
                <a:sym typeface="Inter Light"/>
              </a:rPr>
              <a:t>Perform these operations also on the second and third closest defenders to the point of the maximum EF-OBSO.</a:t>
            </a:r>
            <a:endParaRPr>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1000"/>
              </a:spcAft>
              <a:buClr>
                <a:srgbClr val="E21017"/>
              </a:buClr>
              <a:buSzPts val="1400"/>
              <a:buFont typeface="Inter Light"/>
              <a:buAutoNum type="arabicPeriod" startAt="6"/>
            </a:pPr>
            <a:r>
              <a:rPr lang="en">
                <a:solidFill>
                  <a:srgbClr val="666666"/>
                </a:solidFill>
                <a:latin typeface="Inter Light"/>
                <a:ea typeface="Inter Light"/>
                <a:cs typeface="Inter Light"/>
                <a:sym typeface="Inter Light"/>
              </a:rPr>
              <a:t>(For evaluation) average the difference calculated with respect to the three defenders.</a:t>
            </a:r>
            <a:endParaRPr>
              <a:solidFill>
                <a:srgbClr val="666666"/>
              </a:solidFill>
              <a:latin typeface="Inter Light"/>
              <a:ea typeface="Inter Light"/>
              <a:cs typeface="Inter Light"/>
              <a:sym typeface="Inter Light"/>
            </a:endParaRPr>
          </a:p>
        </p:txBody>
      </p:sp>
      <p:pic>
        <p:nvPicPr>
          <p:cNvPr id="208" name="Google Shape;208;p24"/>
          <p:cNvPicPr preferRelativeResize="0"/>
          <p:nvPr/>
        </p:nvPicPr>
        <p:blipFill>
          <a:blip r:embed="rId5">
            <a:alphaModFix/>
          </a:blip>
          <a:stretch>
            <a:fillRect/>
          </a:stretch>
        </p:blipFill>
        <p:spPr>
          <a:xfrm>
            <a:off x="3520438" y="2625750"/>
            <a:ext cx="2103120" cy="2408073"/>
          </a:xfrm>
          <a:prstGeom prst="rect">
            <a:avLst/>
          </a:prstGeom>
          <a:noFill/>
          <a:ln>
            <a:noFill/>
          </a:ln>
        </p:spPr>
      </p:pic>
      <p:sp>
        <p:nvSpPr>
          <p:cNvPr id="209" name="Google Shape;209;p24"/>
          <p:cNvSpPr txBox="1"/>
          <p:nvPr/>
        </p:nvSpPr>
        <p:spPr>
          <a:xfrm>
            <a:off x="1914625" y="3907750"/>
            <a:ext cx="1653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second closest defender</a:t>
            </a:r>
            <a:endParaRPr>
              <a:solidFill>
                <a:srgbClr val="666666"/>
              </a:solidFill>
              <a:latin typeface="Inter Light"/>
              <a:ea typeface="Inter Light"/>
              <a:cs typeface="Inter Light"/>
              <a:sym typeface="Inter Light"/>
            </a:endParaRPr>
          </a:p>
        </p:txBody>
      </p:sp>
      <p:cxnSp>
        <p:nvCxnSpPr>
          <p:cNvPr id="210" name="Google Shape;210;p24"/>
          <p:cNvCxnSpPr/>
          <p:nvPr/>
        </p:nvCxnSpPr>
        <p:spPr>
          <a:xfrm rot="10800000" flipH="1">
            <a:off x="3127525" y="3468125"/>
            <a:ext cx="689100" cy="671100"/>
          </a:xfrm>
          <a:prstGeom prst="straightConnector1">
            <a:avLst/>
          </a:prstGeom>
          <a:noFill/>
          <a:ln w="28575" cap="flat" cmpd="sng">
            <a:solidFill>
              <a:schemeClr val="accent6"/>
            </a:solidFill>
            <a:prstDash val="solid"/>
            <a:round/>
            <a:headEnd type="none" w="med" len="med"/>
            <a:tailEnd type="triangle" w="med" len="med"/>
          </a:ln>
        </p:spPr>
      </p:cxnSp>
      <p:sp>
        <p:nvSpPr>
          <p:cNvPr id="211" name="Google Shape;211;p24"/>
          <p:cNvSpPr txBox="1"/>
          <p:nvPr/>
        </p:nvSpPr>
        <p:spPr>
          <a:xfrm>
            <a:off x="2407625" y="2654300"/>
            <a:ext cx="11913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point of maximum EF-OBSO</a:t>
            </a:r>
            <a:endParaRPr>
              <a:solidFill>
                <a:srgbClr val="666666"/>
              </a:solidFill>
              <a:latin typeface="Inter Light"/>
              <a:ea typeface="Inter Light"/>
              <a:cs typeface="Inter Light"/>
              <a:sym typeface="Inter Light"/>
            </a:endParaRPr>
          </a:p>
        </p:txBody>
      </p:sp>
      <p:cxnSp>
        <p:nvCxnSpPr>
          <p:cNvPr id="212" name="Google Shape;212;p24"/>
          <p:cNvCxnSpPr/>
          <p:nvPr/>
        </p:nvCxnSpPr>
        <p:spPr>
          <a:xfrm>
            <a:off x="3340400" y="3067425"/>
            <a:ext cx="597000" cy="122700"/>
          </a:xfrm>
          <a:prstGeom prst="straightConnector1">
            <a:avLst/>
          </a:prstGeom>
          <a:noFill/>
          <a:ln w="28575" cap="flat" cmpd="sng">
            <a:solidFill>
              <a:schemeClr val="accent6"/>
            </a:solidFill>
            <a:prstDash val="solid"/>
            <a:round/>
            <a:headEnd type="none" w="med" len="med"/>
            <a:tailEnd type="triangle" w="med" len="med"/>
          </a:ln>
        </p:spPr>
      </p:cxnSp>
      <p:sp>
        <p:nvSpPr>
          <p:cNvPr id="213" name="Google Shape;213;p24"/>
          <p:cNvSpPr txBox="1"/>
          <p:nvPr/>
        </p:nvSpPr>
        <p:spPr>
          <a:xfrm>
            <a:off x="5572225" y="2840950"/>
            <a:ext cx="1653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The third closest defender</a:t>
            </a:r>
            <a:endParaRPr>
              <a:solidFill>
                <a:srgbClr val="666666"/>
              </a:solidFill>
              <a:latin typeface="Inter Light"/>
              <a:ea typeface="Inter Light"/>
              <a:cs typeface="Inter Light"/>
              <a:sym typeface="Inter Light"/>
            </a:endParaRPr>
          </a:p>
        </p:txBody>
      </p:sp>
      <p:cxnSp>
        <p:nvCxnSpPr>
          <p:cNvPr id="214" name="Google Shape;214;p24"/>
          <p:cNvCxnSpPr/>
          <p:nvPr/>
        </p:nvCxnSpPr>
        <p:spPr>
          <a:xfrm flipH="1">
            <a:off x="4104025" y="3164950"/>
            <a:ext cx="1544400" cy="289200"/>
          </a:xfrm>
          <a:prstGeom prst="straightConnector1">
            <a:avLst/>
          </a:prstGeom>
          <a:noFill/>
          <a:ln w="28575" cap="flat" cmpd="sng">
            <a:solidFill>
              <a:schemeClr val="accent6"/>
            </a:solidFill>
            <a:prstDash val="solid"/>
            <a:round/>
            <a:headEnd type="none" w="med" len="med"/>
            <a:tailEnd type="triangle" w="med" len="med"/>
          </a:ln>
        </p:spPr>
      </p:cxnSp>
      <p:sp>
        <p:nvSpPr>
          <p:cNvPr id="215" name="Google Shape;215;p24"/>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The algorithm of DRSO (4/4)</a:t>
            </a:r>
            <a:endParaRPr sz="2400">
              <a:solidFill>
                <a:srgbClr val="E21017"/>
              </a:solidFill>
              <a:latin typeface="Inter ExtraLight"/>
              <a:ea typeface="Inter ExtraLight"/>
              <a:cs typeface="Inter ExtraLight"/>
              <a:sym typeface="Inter ExtraLight"/>
            </a:endParaRPr>
          </a:p>
        </p:txBody>
      </p:sp>
      <p:pic>
        <p:nvPicPr>
          <p:cNvPr id="4" name="オーディオ 3">
            <a:extLst>
              <a:ext uri="{FF2B5EF4-FFF2-40B4-BE49-F238E27FC236}">
                <a16:creationId xmlns:a16="http://schemas.microsoft.com/office/drawing/2014/main" id="{83C3FF4B-60D1-E617-B0B1-BEFB164D96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968"/>
    </mc:Choice>
    <mc:Fallback xmlns="">
      <p:transition spd="slow" advTm="27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Flowchart of evaluation of team defense with DRSO</a:t>
            </a:r>
            <a:endParaRPr sz="2400">
              <a:solidFill>
                <a:srgbClr val="E21017"/>
              </a:solidFill>
              <a:latin typeface="Inter ExtraLight"/>
              <a:ea typeface="Inter ExtraLight"/>
              <a:cs typeface="Inter ExtraLight"/>
              <a:sym typeface="Inter ExtraLight"/>
            </a:endParaRPr>
          </a:p>
        </p:txBody>
      </p:sp>
      <p:pic>
        <p:nvPicPr>
          <p:cNvPr id="221" name="Google Shape;221;p25"/>
          <p:cNvPicPr preferRelativeResize="0"/>
          <p:nvPr/>
        </p:nvPicPr>
        <p:blipFill>
          <a:blip r:embed="rId5">
            <a:alphaModFix/>
          </a:blip>
          <a:stretch>
            <a:fillRect/>
          </a:stretch>
        </p:blipFill>
        <p:spPr>
          <a:xfrm>
            <a:off x="457200" y="1087500"/>
            <a:ext cx="4770524" cy="3375250"/>
          </a:xfrm>
          <a:prstGeom prst="rect">
            <a:avLst/>
          </a:prstGeom>
          <a:noFill/>
          <a:ln>
            <a:noFill/>
          </a:ln>
        </p:spPr>
      </p:pic>
      <p:pic>
        <p:nvPicPr>
          <p:cNvPr id="4" name="オーディオ 3">
            <a:extLst>
              <a:ext uri="{FF2B5EF4-FFF2-40B4-BE49-F238E27FC236}">
                <a16:creationId xmlns:a16="http://schemas.microsoft.com/office/drawing/2014/main" id="{27E49642-C3FF-0CEA-E579-880E95A386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986"/>
    </mc:Choice>
    <mc:Fallback xmlns="">
      <p:transition spd="slow" advTm="6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8"/>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Introduction</a:t>
            </a:r>
            <a:endParaRPr sz="2400">
              <a:solidFill>
                <a:srgbClr val="E21017"/>
              </a:solidFill>
              <a:latin typeface="Inter ExtraLight"/>
              <a:ea typeface="Inter ExtraLight"/>
              <a:cs typeface="Inter ExtraLight"/>
              <a:sym typeface="Inter ExtraLight"/>
            </a:endParaRPr>
          </a:p>
        </p:txBody>
      </p:sp>
      <p:sp>
        <p:nvSpPr>
          <p:cNvPr id="30" name="Google Shape;30;p8"/>
          <p:cNvSpPr txBox="1"/>
          <p:nvPr/>
        </p:nvSpPr>
        <p:spPr>
          <a:xfrm>
            <a:off x="381000" y="935100"/>
            <a:ext cx="6984600" cy="461700"/>
          </a:xfrm>
          <a:prstGeom prst="rect">
            <a:avLst/>
          </a:prstGeom>
          <a:noFill/>
          <a:ln w="19050" cap="flat" cmpd="sng">
            <a:solidFill>
              <a:srgbClr val="E21017"/>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000"/>
              </a:spcAft>
              <a:buClr>
                <a:schemeClr val="dk1"/>
              </a:buClr>
              <a:buSzPts val="1100"/>
              <a:buFont typeface="Arial"/>
              <a:buNone/>
            </a:pPr>
            <a:r>
              <a:rPr lang="en" sz="1800">
                <a:solidFill>
                  <a:schemeClr val="dk2"/>
                </a:solidFill>
                <a:latin typeface="Inter Medium"/>
                <a:ea typeface="Inter Medium"/>
                <a:cs typeface="Inter Medium"/>
                <a:sym typeface="Inter Medium"/>
              </a:rPr>
              <a:t>What should your team have done during defense in football?</a:t>
            </a:r>
            <a:endParaRPr sz="1800">
              <a:solidFill>
                <a:schemeClr val="dk2"/>
              </a:solidFill>
              <a:latin typeface="Inter Light"/>
              <a:ea typeface="Inter Light"/>
              <a:cs typeface="Inter Light"/>
              <a:sym typeface="Inter Light"/>
            </a:endParaRPr>
          </a:p>
        </p:txBody>
      </p:sp>
      <p:sp>
        <p:nvSpPr>
          <p:cNvPr id="31" name="Google Shape;31;p8"/>
          <p:cNvSpPr txBox="1"/>
          <p:nvPr/>
        </p:nvSpPr>
        <p:spPr>
          <a:xfrm>
            <a:off x="1313250" y="4107775"/>
            <a:ext cx="6517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Clr>
                <a:schemeClr val="dk1"/>
              </a:buClr>
              <a:buSzPts val="1100"/>
              <a:buFont typeface="Arial"/>
              <a:buNone/>
            </a:pPr>
            <a:r>
              <a:rPr lang="en" sz="1600">
                <a:solidFill>
                  <a:srgbClr val="E21017"/>
                </a:solidFill>
                <a:latin typeface="Inter Medium"/>
                <a:ea typeface="Inter Medium"/>
                <a:cs typeface="Inter Medium"/>
                <a:sym typeface="Inter Medium"/>
              </a:rPr>
              <a:t>Search for optimal positioning during defense and its evaluation.</a:t>
            </a:r>
            <a:endParaRPr sz="1600">
              <a:solidFill>
                <a:srgbClr val="E21017"/>
              </a:solidFill>
              <a:latin typeface="Inter Medium"/>
              <a:ea typeface="Inter Medium"/>
              <a:cs typeface="Inter Medium"/>
              <a:sym typeface="Inter Medium"/>
            </a:endParaRPr>
          </a:p>
        </p:txBody>
      </p:sp>
      <p:pic>
        <p:nvPicPr>
          <p:cNvPr id="32" name="Google Shape;32;p8"/>
          <p:cNvPicPr preferRelativeResize="0"/>
          <p:nvPr/>
        </p:nvPicPr>
        <p:blipFill>
          <a:blip r:embed="rId5">
            <a:alphaModFix/>
          </a:blip>
          <a:stretch>
            <a:fillRect/>
          </a:stretch>
        </p:blipFill>
        <p:spPr>
          <a:xfrm>
            <a:off x="2055516" y="1807500"/>
            <a:ext cx="1536192" cy="2256280"/>
          </a:xfrm>
          <a:prstGeom prst="rect">
            <a:avLst/>
          </a:prstGeom>
          <a:noFill/>
          <a:ln>
            <a:noFill/>
          </a:ln>
        </p:spPr>
      </p:pic>
      <p:pic>
        <p:nvPicPr>
          <p:cNvPr id="33" name="Google Shape;33;p8"/>
          <p:cNvPicPr preferRelativeResize="0"/>
          <p:nvPr/>
        </p:nvPicPr>
        <p:blipFill>
          <a:blip r:embed="rId6">
            <a:alphaModFix/>
          </a:blip>
          <a:stretch>
            <a:fillRect/>
          </a:stretch>
        </p:blipFill>
        <p:spPr>
          <a:xfrm>
            <a:off x="4489053" y="1765538"/>
            <a:ext cx="1536192" cy="2256280"/>
          </a:xfrm>
          <a:prstGeom prst="rect">
            <a:avLst/>
          </a:prstGeom>
          <a:noFill/>
          <a:ln>
            <a:noFill/>
          </a:ln>
        </p:spPr>
      </p:pic>
      <p:sp>
        <p:nvSpPr>
          <p:cNvPr id="34" name="Google Shape;34;p8"/>
          <p:cNvSpPr/>
          <p:nvPr/>
        </p:nvSpPr>
        <p:spPr>
          <a:xfrm>
            <a:off x="3253500" y="3517825"/>
            <a:ext cx="677400" cy="504000"/>
          </a:xfrm>
          <a:prstGeom prst="wedgeEllipseCallout">
            <a:avLst>
              <a:gd name="adj1" fmla="val -67705"/>
              <a:gd name="adj2" fmla="val -7307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Inter Light"/>
                <a:ea typeface="Inter Light"/>
                <a:cs typeface="Inter Light"/>
                <a:sym typeface="Inter Light"/>
              </a:rPr>
              <a:t>OK</a:t>
            </a:r>
            <a:endParaRPr>
              <a:solidFill>
                <a:srgbClr val="666666"/>
              </a:solidFill>
              <a:latin typeface="Inter Light"/>
              <a:ea typeface="Inter Light"/>
              <a:cs typeface="Inter Light"/>
              <a:sym typeface="Inter Light"/>
            </a:endParaRPr>
          </a:p>
        </p:txBody>
      </p:sp>
      <p:sp>
        <p:nvSpPr>
          <p:cNvPr id="35" name="Google Shape;35;p8"/>
          <p:cNvSpPr/>
          <p:nvPr/>
        </p:nvSpPr>
        <p:spPr>
          <a:xfrm>
            <a:off x="3405900" y="1945375"/>
            <a:ext cx="677400" cy="504000"/>
          </a:xfrm>
          <a:prstGeom prst="wedgeEllipseCallout">
            <a:avLst>
              <a:gd name="adj1" fmla="val -92257"/>
              <a:gd name="adj2" fmla="val 40456"/>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Inter Light"/>
                <a:ea typeface="Inter Light"/>
                <a:cs typeface="Inter Light"/>
                <a:sym typeface="Inter Light"/>
              </a:rPr>
              <a:t>OK</a:t>
            </a:r>
            <a:endParaRPr>
              <a:solidFill>
                <a:srgbClr val="666666"/>
              </a:solidFill>
              <a:latin typeface="Inter Light"/>
              <a:ea typeface="Inter Light"/>
              <a:cs typeface="Inter Light"/>
              <a:sym typeface="Inter Light"/>
            </a:endParaRPr>
          </a:p>
        </p:txBody>
      </p:sp>
      <p:sp>
        <p:nvSpPr>
          <p:cNvPr id="36" name="Google Shape;36;p8"/>
          <p:cNvSpPr/>
          <p:nvPr/>
        </p:nvSpPr>
        <p:spPr>
          <a:xfrm>
            <a:off x="5724350" y="3517825"/>
            <a:ext cx="1212300" cy="504000"/>
          </a:xfrm>
          <a:prstGeom prst="wedgeEllipseCallout">
            <a:avLst>
              <a:gd name="adj1" fmla="val -63406"/>
              <a:gd name="adj2" fmla="val -80759"/>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Inter SemiBold"/>
                <a:ea typeface="Inter SemiBold"/>
                <a:cs typeface="Inter SemiBold"/>
                <a:sym typeface="Inter SemiBold"/>
              </a:rPr>
              <a:t>Danger</a:t>
            </a:r>
            <a:endParaRPr>
              <a:solidFill>
                <a:srgbClr val="666666"/>
              </a:solidFill>
              <a:latin typeface="Inter SemiBold"/>
              <a:ea typeface="Inter SemiBold"/>
              <a:cs typeface="Inter SemiBold"/>
              <a:sym typeface="Inter SemiBold"/>
            </a:endParaRPr>
          </a:p>
        </p:txBody>
      </p:sp>
      <p:sp>
        <p:nvSpPr>
          <p:cNvPr id="37" name="Google Shape;37;p8"/>
          <p:cNvSpPr/>
          <p:nvPr/>
        </p:nvSpPr>
        <p:spPr>
          <a:xfrm>
            <a:off x="5876750" y="1945375"/>
            <a:ext cx="1212300" cy="504000"/>
          </a:xfrm>
          <a:prstGeom prst="wedgeEllipseCallout">
            <a:avLst>
              <a:gd name="adj1" fmla="val -73799"/>
              <a:gd name="adj2" fmla="val 37331"/>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Inter SemiBold"/>
                <a:ea typeface="Inter SemiBold"/>
                <a:cs typeface="Inter SemiBold"/>
                <a:sym typeface="Inter SemiBold"/>
              </a:rPr>
              <a:t>Danger</a:t>
            </a:r>
            <a:endParaRPr>
              <a:solidFill>
                <a:srgbClr val="666666"/>
              </a:solidFill>
              <a:latin typeface="Inter SemiBold"/>
              <a:ea typeface="Inter SemiBold"/>
              <a:cs typeface="Inter SemiBold"/>
              <a:sym typeface="Inter SemiBold"/>
            </a:endParaRPr>
          </a:p>
        </p:txBody>
      </p:sp>
      <p:sp>
        <p:nvSpPr>
          <p:cNvPr id="38" name="Google Shape;38;p8"/>
          <p:cNvSpPr txBox="1"/>
          <p:nvPr/>
        </p:nvSpPr>
        <p:spPr>
          <a:xfrm>
            <a:off x="7398725" y="1957075"/>
            <a:ext cx="77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Attacker</a:t>
            </a:r>
            <a:endParaRPr sz="1200">
              <a:solidFill>
                <a:srgbClr val="666666"/>
              </a:solidFill>
              <a:latin typeface="Inter Light"/>
              <a:ea typeface="Inter Light"/>
              <a:cs typeface="Inter Light"/>
              <a:sym typeface="Inter Light"/>
            </a:endParaRPr>
          </a:p>
        </p:txBody>
      </p:sp>
      <p:sp>
        <p:nvSpPr>
          <p:cNvPr id="39" name="Google Shape;39;p8"/>
          <p:cNvSpPr/>
          <p:nvPr/>
        </p:nvSpPr>
        <p:spPr>
          <a:xfrm>
            <a:off x="7219050" y="2068525"/>
            <a:ext cx="146400" cy="146400"/>
          </a:xfrm>
          <a:prstGeom prst="ellipse">
            <a:avLst/>
          </a:prstGeom>
          <a:solidFill>
            <a:srgbClr val="E21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p:nvPr/>
        </p:nvSpPr>
        <p:spPr>
          <a:xfrm>
            <a:off x="7398725" y="2326375"/>
            <a:ext cx="86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Defender</a:t>
            </a:r>
            <a:endParaRPr sz="1200">
              <a:solidFill>
                <a:srgbClr val="666666"/>
              </a:solidFill>
              <a:latin typeface="Inter Light"/>
              <a:ea typeface="Inter Light"/>
              <a:cs typeface="Inter Light"/>
              <a:sym typeface="Inter Light"/>
            </a:endParaRPr>
          </a:p>
        </p:txBody>
      </p:sp>
      <p:sp>
        <p:nvSpPr>
          <p:cNvPr id="41" name="Google Shape;41;p8"/>
          <p:cNvSpPr/>
          <p:nvPr/>
        </p:nvSpPr>
        <p:spPr>
          <a:xfrm>
            <a:off x="7219050" y="2437825"/>
            <a:ext cx="146400" cy="146400"/>
          </a:xfrm>
          <a:prstGeom prst="ellipse">
            <a:avLst/>
          </a:prstGeom>
          <a:solidFill>
            <a:srgbClr val="011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8"/>
          <p:cNvCxnSpPr/>
          <p:nvPr/>
        </p:nvCxnSpPr>
        <p:spPr>
          <a:xfrm>
            <a:off x="7292250" y="2816325"/>
            <a:ext cx="0" cy="228300"/>
          </a:xfrm>
          <a:prstGeom prst="straightConnector1">
            <a:avLst/>
          </a:prstGeom>
          <a:noFill/>
          <a:ln w="19050" cap="flat" cmpd="sng">
            <a:solidFill>
              <a:srgbClr val="00B050"/>
            </a:solidFill>
            <a:prstDash val="solid"/>
            <a:round/>
            <a:headEnd type="none" w="med" len="med"/>
            <a:tailEnd type="none" w="med" len="med"/>
          </a:ln>
        </p:spPr>
      </p:cxnSp>
      <p:sp>
        <p:nvSpPr>
          <p:cNvPr id="43" name="Google Shape;43;p8"/>
          <p:cNvSpPr txBox="1"/>
          <p:nvPr/>
        </p:nvSpPr>
        <p:spPr>
          <a:xfrm>
            <a:off x="7398725" y="2730925"/>
            <a:ext cx="102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Offside line</a:t>
            </a:r>
            <a:endParaRPr sz="1200">
              <a:solidFill>
                <a:srgbClr val="666666"/>
              </a:solidFill>
              <a:latin typeface="Inter Light"/>
              <a:ea typeface="Inter Light"/>
              <a:cs typeface="Inter Light"/>
              <a:sym typeface="Inter Light"/>
            </a:endParaRPr>
          </a:p>
        </p:txBody>
      </p:sp>
      <p:pic>
        <p:nvPicPr>
          <p:cNvPr id="7" name="オーディオ 6">
            <a:extLst>
              <a:ext uri="{FF2B5EF4-FFF2-40B4-BE49-F238E27FC236}">
                <a16:creationId xmlns:a16="http://schemas.microsoft.com/office/drawing/2014/main" id="{F8B11DEF-2A80-5D26-90CD-6DAC453199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610"/>
    </mc:Choice>
    <mc:Fallback xmlns="">
      <p:transition spd="slow" advTm="53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Flowchart of evaluation of team defense with DRSO</a:t>
            </a:r>
            <a:endParaRPr sz="2400">
              <a:solidFill>
                <a:srgbClr val="E21017"/>
              </a:solidFill>
              <a:latin typeface="Inter ExtraLight"/>
              <a:ea typeface="Inter ExtraLight"/>
              <a:cs typeface="Inter ExtraLight"/>
              <a:sym typeface="Inter ExtraLight"/>
            </a:endParaRPr>
          </a:p>
        </p:txBody>
      </p:sp>
      <p:pic>
        <p:nvPicPr>
          <p:cNvPr id="227" name="Google Shape;227;p26"/>
          <p:cNvPicPr preferRelativeResize="0"/>
          <p:nvPr/>
        </p:nvPicPr>
        <p:blipFill>
          <a:blip r:embed="rId5">
            <a:alphaModFix/>
          </a:blip>
          <a:stretch>
            <a:fillRect/>
          </a:stretch>
        </p:blipFill>
        <p:spPr>
          <a:xfrm>
            <a:off x="457200" y="1087500"/>
            <a:ext cx="4770524" cy="3375250"/>
          </a:xfrm>
          <a:prstGeom prst="rect">
            <a:avLst/>
          </a:prstGeom>
          <a:noFill/>
          <a:ln>
            <a:noFill/>
          </a:ln>
        </p:spPr>
      </p:pic>
      <p:pic>
        <p:nvPicPr>
          <p:cNvPr id="228" name="Google Shape;228;p26"/>
          <p:cNvPicPr preferRelativeResize="0"/>
          <p:nvPr/>
        </p:nvPicPr>
        <p:blipFill>
          <a:blip r:embed="rId6">
            <a:alphaModFix/>
          </a:blip>
          <a:stretch>
            <a:fillRect/>
          </a:stretch>
        </p:blipFill>
        <p:spPr>
          <a:xfrm>
            <a:off x="6047425" y="1383250"/>
            <a:ext cx="2639376" cy="2783748"/>
          </a:xfrm>
          <a:prstGeom prst="rect">
            <a:avLst/>
          </a:prstGeom>
          <a:noFill/>
          <a:ln>
            <a:noFill/>
          </a:ln>
        </p:spPr>
      </p:pic>
      <p:cxnSp>
        <p:nvCxnSpPr>
          <p:cNvPr id="229" name="Google Shape;229;p26"/>
          <p:cNvCxnSpPr/>
          <p:nvPr/>
        </p:nvCxnSpPr>
        <p:spPr>
          <a:xfrm rot="10800000" flipH="1">
            <a:off x="5165100" y="1442800"/>
            <a:ext cx="1167900" cy="1461000"/>
          </a:xfrm>
          <a:prstGeom prst="straightConnector1">
            <a:avLst/>
          </a:prstGeom>
          <a:noFill/>
          <a:ln w="9525" cap="flat" cmpd="sng">
            <a:solidFill>
              <a:srgbClr val="9E9E9E"/>
            </a:solidFill>
            <a:prstDash val="solid"/>
            <a:round/>
            <a:headEnd type="none" w="med" len="med"/>
            <a:tailEnd type="none" w="med" len="med"/>
          </a:ln>
        </p:spPr>
      </p:cxnSp>
      <p:cxnSp>
        <p:nvCxnSpPr>
          <p:cNvPr id="230" name="Google Shape;230;p26"/>
          <p:cNvCxnSpPr/>
          <p:nvPr/>
        </p:nvCxnSpPr>
        <p:spPr>
          <a:xfrm>
            <a:off x="5179000" y="3217000"/>
            <a:ext cx="918900" cy="876900"/>
          </a:xfrm>
          <a:prstGeom prst="straightConnector1">
            <a:avLst/>
          </a:prstGeom>
          <a:noFill/>
          <a:ln w="9525" cap="flat" cmpd="sng">
            <a:solidFill>
              <a:srgbClr val="9E9E9E"/>
            </a:solidFill>
            <a:prstDash val="solid"/>
            <a:round/>
            <a:headEnd type="none" w="med" len="med"/>
            <a:tailEnd type="none" w="med" len="med"/>
          </a:ln>
        </p:spPr>
      </p:cxnSp>
      <p:pic>
        <p:nvPicPr>
          <p:cNvPr id="4" name="オーディオ 3">
            <a:extLst>
              <a:ext uri="{FF2B5EF4-FFF2-40B4-BE49-F238E27FC236}">
                <a16:creationId xmlns:a16="http://schemas.microsoft.com/office/drawing/2014/main" id="{0830C77F-224D-14E7-C758-CDB87B9009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816"/>
    </mc:Choice>
    <mc:Fallback xmlns="">
      <p:transition spd="slow" advTm="38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Evaluation Result (1/2)</a:t>
            </a:r>
            <a:endParaRPr sz="2400">
              <a:solidFill>
                <a:srgbClr val="E21017"/>
              </a:solidFill>
              <a:latin typeface="Inter ExtraLight"/>
              <a:ea typeface="Inter ExtraLight"/>
              <a:cs typeface="Inter ExtraLight"/>
              <a:sym typeface="Inter ExtraLight"/>
            </a:endParaRPr>
          </a:p>
        </p:txBody>
      </p:sp>
      <p:sp>
        <p:nvSpPr>
          <p:cNvPr id="236" name="Google Shape;236;p27"/>
          <p:cNvSpPr txBox="1"/>
          <p:nvPr/>
        </p:nvSpPr>
        <p:spPr>
          <a:xfrm>
            <a:off x="381000" y="935100"/>
            <a:ext cx="8382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u="sng">
                <a:solidFill>
                  <a:srgbClr val="666666"/>
                </a:solidFill>
                <a:latin typeface="Inter Medium"/>
                <a:ea typeface="Inter Medium"/>
                <a:cs typeface="Inter Medium"/>
                <a:sym typeface="Inter Medium"/>
              </a:rPr>
              <a:t>Diff</a:t>
            </a:r>
            <a:r>
              <a:rPr lang="en" sz="1600">
                <a:solidFill>
                  <a:srgbClr val="666666"/>
                </a:solidFill>
                <a:latin typeface="Inter Medium"/>
                <a:ea typeface="Inter Medium"/>
                <a:cs typeface="Inter Medium"/>
                <a:sym typeface="Inter Medium"/>
              </a:rPr>
              <a:t> against the total number of concedes per team.</a:t>
            </a:r>
            <a:endParaRPr u="sng">
              <a:solidFill>
                <a:srgbClr val="666666"/>
              </a:solidFill>
              <a:latin typeface="Inter Light"/>
              <a:ea typeface="Inter Light"/>
              <a:cs typeface="Inter Light"/>
              <a:sym typeface="Inter Light"/>
            </a:endParaRPr>
          </a:p>
        </p:txBody>
      </p:sp>
      <p:sp>
        <p:nvSpPr>
          <p:cNvPr id="237" name="Google Shape;237;p27"/>
          <p:cNvSpPr txBox="1"/>
          <p:nvPr/>
        </p:nvSpPr>
        <p:spPr>
          <a:xfrm>
            <a:off x="5472150" y="4300550"/>
            <a:ext cx="235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Inter Light"/>
                <a:ea typeface="Inter Light"/>
                <a:cs typeface="Inter Light"/>
                <a:sym typeface="Inter Light"/>
              </a:rPr>
              <a:t>The total number of concedes</a:t>
            </a:r>
            <a:endParaRPr sz="1200">
              <a:solidFill>
                <a:schemeClr val="dk2"/>
              </a:solidFill>
              <a:latin typeface="Inter Light"/>
              <a:ea typeface="Inter Light"/>
              <a:cs typeface="Inter Light"/>
              <a:sym typeface="Inter Light"/>
            </a:endParaRPr>
          </a:p>
        </p:txBody>
      </p:sp>
      <p:pic>
        <p:nvPicPr>
          <p:cNvPr id="238" name="Google Shape;238;p27"/>
          <p:cNvPicPr preferRelativeResize="0"/>
          <p:nvPr/>
        </p:nvPicPr>
        <p:blipFill>
          <a:blip r:embed="rId5">
            <a:alphaModFix/>
          </a:blip>
          <a:stretch>
            <a:fillRect/>
          </a:stretch>
        </p:blipFill>
        <p:spPr>
          <a:xfrm>
            <a:off x="4822800" y="4215438"/>
            <a:ext cx="274320" cy="274320"/>
          </a:xfrm>
          <a:prstGeom prst="rect">
            <a:avLst/>
          </a:prstGeom>
          <a:noFill/>
          <a:ln>
            <a:noFill/>
          </a:ln>
        </p:spPr>
      </p:pic>
      <p:pic>
        <p:nvPicPr>
          <p:cNvPr id="239" name="Google Shape;239;p27"/>
          <p:cNvPicPr preferRelativeResize="0"/>
          <p:nvPr/>
        </p:nvPicPr>
        <p:blipFill>
          <a:blip r:embed="rId6">
            <a:alphaModFix/>
          </a:blip>
          <a:stretch>
            <a:fillRect/>
          </a:stretch>
        </p:blipFill>
        <p:spPr>
          <a:xfrm>
            <a:off x="8206075" y="4215438"/>
            <a:ext cx="274320" cy="274320"/>
          </a:xfrm>
          <a:prstGeom prst="rect">
            <a:avLst/>
          </a:prstGeom>
          <a:noFill/>
          <a:ln>
            <a:noFill/>
          </a:ln>
        </p:spPr>
      </p:pic>
      <p:sp>
        <p:nvSpPr>
          <p:cNvPr id="240" name="Google Shape;240;p27"/>
          <p:cNvSpPr/>
          <p:nvPr/>
        </p:nvSpPr>
        <p:spPr>
          <a:xfrm rot="5400000">
            <a:off x="6608625" y="2850050"/>
            <a:ext cx="107400" cy="3005100"/>
          </a:xfrm>
          <a:prstGeom prst="upDownArrow">
            <a:avLst>
              <a:gd name="adj1" fmla="val 50000"/>
              <a:gd name="adj2" fmla="val 174549"/>
            </a:avLst>
          </a:prstGeom>
          <a:gradFill>
            <a:gsLst>
              <a:gs pos="0">
                <a:srgbClr val="4B43F2"/>
              </a:gs>
              <a:gs pos="100000">
                <a:srgbClr val="E210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p:nvPr/>
        </p:nvSpPr>
        <p:spPr>
          <a:xfrm>
            <a:off x="381000" y="1877900"/>
            <a:ext cx="3549000" cy="2280600"/>
          </a:xfrm>
          <a:prstGeom prst="rect">
            <a:avLst/>
          </a:prstGeom>
          <a:noFill/>
          <a:ln>
            <a:noFill/>
          </a:ln>
        </p:spPr>
        <p:txBody>
          <a:bodyPr spcFirstLastPara="1" wrap="square" lIns="91425" tIns="91425" rIns="91425" bIns="91425" anchor="t" anchorCtr="0">
            <a:spAutoFit/>
          </a:bodyPr>
          <a:lstStyle/>
          <a:p>
            <a:pPr marL="228600" lvl="0" indent="-180340" algn="l" rtl="0">
              <a:lnSpc>
                <a:spcPct val="115000"/>
              </a:lnSpc>
              <a:spcBef>
                <a:spcPts val="0"/>
              </a:spcBef>
              <a:spcAft>
                <a:spcPts val="0"/>
              </a:spcAft>
              <a:buClr>
                <a:srgbClr val="E21017"/>
              </a:buClr>
              <a:buSzPts val="1400"/>
              <a:buFont typeface="Inter Light"/>
              <a:buChar char="●"/>
            </a:pPr>
            <a:r>
              <a:rPr lang="en">
                <a:solidFill>
                  <a:srgbClr val="666666"/>
                </a:solidFill>
                <a:latin typeface="Inter Light"/>
                <a:ea typeface="Inter Light"/>
                <a:cs typeface="Inter Light"/>
                <a:sym typeface="Inter Light"/>
              </a:rPr>
              <a:t>Correlation?</a:t>
            </a:r>
            <a:endParaRPr>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The highest Diff: </a:t>
            </a:r>
            <a:r>
              <a:rPr lang="en" u="sng">
                <a:solidFill>
                  <a:srgbClr val="666666"/>
                </a:solidFill>
                <a:latin typeface="Inter Light"/>
                <a:ea typeface="Inter Light"/>
                <a:cs typeface="Inter Light"/>
                <a:sym typeface="Inter Light"/>
              </a:rPr>
              <a:t>Everton</a:t>
            </a:r>
            <a:endParaRPr u="sng">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but lots of concedes</a:t>
            </a:r>
            <a:endParaRPr>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The lowest Diff: </a:t>
            </a:r>
            <a:r>
              <a:rPr lang="en" u="sng">
                <a:solidFill>
                  <a:srgbClr val="666666"/>
                </a:solidFill>
                <a:latin typeface="Inter Light"/>
                <a:ea typeface="Inter Light"/>
                <a:cs typeface="Inter Light"/>
                <a:sym typeface="Inter Light"/>
              </a:rPr>
              <a:t>Leeds United</a:t>
            </a:r>
            <a:endParaRPr u="sng">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0"/>
              </a:spcAft>
              <a:buClr>
                <a:schemeClr val="dk1"/>
              </a:buClr>
              <a:buSzPts val="1100"/>
              <a:buFont typeface="Arial"/>
              <a:buNone/>
            </a:pPr>
            <a:r>
              <a:rPr lang="en">
                <a:solidFill>
                  <a:srgbClr val="666666"/>
                </a:solidFill>
                <a:latin typeface="Inter Light"/>
                <a:ea typeface="Inter Light"/>
                <a:cs typeface="Inter Light"/>
                <a:sym typeface="Inter Light"/>
              </a:rPr>
              <a:t>and many concedes</a:t>
            </a:r>
            <a:endParaRPr>
              <a:solidFill>
                <a:srgbClr val="666666"/>
              </a:solidFill>
              <a:latin typeface="Inter Light"/>
              <a:ea typeface="Inter Light"/>
              <a:cs typeface="Inter Light"/>
              <a:sym typeface="Inter Light"/>
            </a:endParaRPr>
          </a:p>
          <a:p>
            <a:pPr marL="0" lvl="0" indent="0" algn="l" rtl="0">
              <a:lnSpc>
                <a:spcPct val="115000"/>
              </a:lnSpc>
              <a:spcBef>
                <a:spcPts val="1000"/>
              </a:spcBef>
              <a:spcAft>
                <a:spcPts val="1000"/>
              </a:spcAft>
              <a:buClr>
                <a:schemeClr val="dk1"/>
              </a:buClr>
              <a:buSzPts val="1100"/>
              <a:buFont typeface="Arial"/>
              <a:buNone/>
            </a:pPr>
            <a:r>
              <a:rPr lang="en">
                <a:solidFill>
                  <a:srgbClr val="666666"/>
                </a:solidFill>
                <a:latin typeface="Inter Light"/>
                <a:ea typeface="Inter Light"/>
                <a:cs typeface="Inter Light"/>
                <a:sym typeface="Inter Light"/>
              </a:rPr>
              <a:t>-&gt;Additional verification is necessary </a:t>
            </a:r>
            <a:endParaRPr>
              <a:solidFill>
                <a:srgbClr val="666666"/>
              </a:solidFill>
              <a:latin typeface="Inter Light"/>
              <a:ea typeface="Inter Light"/>
              <a:cs typeface="Inter Light"/>
              <a:sym typeface="Inter Light"/>
            </a:endParaRPr>
          </a:p>
        </p:txBody>
      </p:sp>
      <p:pic>
        <p:nvPicPr>
          <p:cNvPr id="242" name="Google Shape;242;p27"/>
          <p:cNvPicPr preferRelativeResize="0"/>
          <p:nvPr/>
        </p:nvPicPr>
        <p:blipFill rotWithShape="1">
          <a:blip r:embed="rId7">
            <a:alphaModFix/>
          </a:blip>
          <a:srcRect l="2587" t="11677" r="9415" b="6949"/>
          <a:stretch/>
        </p:blipFill>
        <p:spPr>
          <a:xfrm>
            <a:off x="4361700" y="1324863"/>
            <a:ext cx="4206240" cy="2912821"/>
          </a:xfrm>
          <a:prstGeom prst="rect">
            <a:avLst/>
          </a:prstGeom>
          <a:noFill/>
          <a:ln>
            <a:noFill/>
          </a:ln>
        </p:spPr>
      </p:pic>
      <p:sp>
        <p:nvSpPr>
          <p:cNvPr id="243" name="Google Shape;243;p27"/>
          <p:cNvSpPr txBox="1"/>
          <p:nvPr/>
        </p:nvSpPr>
        <p:spPr>
          <a:xfrm rot="-5400000">
            <a:off x="3104400" y="2615825"/>
            <a:ext cx="20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Inter Light"/>
                <a:ea typeface="Inter Light"/>
                <a:cs typeface="Inter Light"/>
                <a:sym typeface="Inter Light"/>
              </a:rPr>
              <a:t>Average Diff per defense</a:t>
            </a:r>
            <a:endParaRPr sz="1200">
              <a:solidFill>
                <a:schemeClr val="dk2"/>
              </a:solidFill>
              <a:latin typeface="Inter Light"/>
              <a:ea typeface="Inter Light"/>
              <a:cs typeface="Inter Light"/>
              <a:sym typeface="Inter Light"/>
            </a:endParaRPr>
          </a:p>
        </p:txBody>
      </p:sp>
      <p:pic>
        <p:nvPicPr>
          <p:cNvPr id="244" name="Google Shape;244;p27"/>
          <p:cNvPicPr preferRelativeResize="0"/>
          <p:nvPr/>
        </p:nvPicPr>
        <p:blipFill>
          <a:blip r:embed="rId5">
            <a:alphaModFix/>
          </a:blip>
          <a:stretch>
            <a:fillRect/>
          </a:stretch>
        </p:blipFill>
        <p:spPr>
          <a:xfrm>
            <a:off x="4163575" y="1366200"/>
            <a:ext cx="274320" cy="274320"/>
          </a:xfrm>
          <a:prstGeom prst="rect">
            <a:avLst/>
          </a:prstGeom>
          <a:noFill/>
          <a:ln>
            <a:noFill/>
          </a:ln>
        </p:spPr>
      </p:pic>
      <p:pic>
        <p:nvPicPr>
          <p:cNvPr id="245" name="Google Shape;245;p27"/>
          <p:cNvPicPr preferRelativeResize="0"/>
          <p:nvPr/>
        </p:nvPicPr>
        <p:blipFill>
          <a:blip r:embed="rId6">
            <a:alphaModFix/>
          </a:blip>
          <a:stretch>
            <a:fillRect/>
          </a:stretch>
        </p:blipFill>
        <p:spPr>
          <a:xfrm>
            <a:off x="4163575" y="3978775"/>
            <a:ext cx="274320" cy="274320"/>
          </a:xfrm>
          <a:prstGeom prst="rect">
            <a:avLst/>
          </a:prstGeom>
          <a:noFill/>
          <a:ln>
            <a:noFill/>
          </a:ln>
        </p:spPr>
      </p:pic>
      <p:sp>
        <p:nvSpPr>
          <p:cNvPr id="246" name="Google Shape;246;p27"/>
          <p:cNvSpPr/>
          <p:nvPr/>
        </p:nvSpPr>
        <p:spPr>
          <a:xfrm rot="10800000">
            <a:off x="4247038" y="1731950"/>
            <a:ext cx="107400" cy="2132400"/>
          </a:xfrm>
          <a:prstGeom prst="upDownArrow">
            <a:avLst>
              <a:gd name="adj1" fmla="val 50000"/>
              <a:gd name="adj2" fmla="val 174549"/>
            </a:avLst>
          </a:prstGeom>
          <a:gradFill>
            <a:gsLst>
              <a:gs pos="0">
                <a:srgbClr val="4B43F2"/>
              </a:gs>
              <a:gs pos="100000">
                <a:srgbClr val="E210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27" title="[89,89,89,&quot;https://www.codecogs.com/eqnedit.php?latex=r%3D-0.2916%2C%20p%3D0.4136#0&quot;]"/>
          <p:cNvPicPr preferRelativeResize="0"/>
          <p:nvPr/>
        </p:nvPicPr>
        <p:blipFill>
          <a:blip r:embed="rId8">
            <a:alphaModFix/>
          </a:blip>
          <a:stretch>
            <a:fillRect/>
          </a:stretch>
        </p:blipFill>
        <p:spPr>
          <a:xfrm>
            <a:off x="7047175" y="1197875"/>
            <a:ext cx="1520770" cy="127000"/>
          </a:xfrm>
          <a:prstGeom prst="rect">
            <a:avLst/>
          </a:prstGeom>
          <a:noFill/>
          <a:ln>
            <a:noFill/>
          </a:ln>
        </p:spPr>
      </p:pic>
      <p:sp>
        <p:nvSpPr>
          <p:cNvPr id="248" name="Google Shape;248;p27"/>
          <p:cNvSpPr txBox="1"/>
          <p:nvPr/>
        </p:nvSpPr>
        <p:spPr>
          <a:xfrm>
            <a:off x="874500" y="1290000"/>
            <a:ext cx="309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2"/>
                </a:solidFill>
                <a:latin typeface="Inter Light"/>
                <a:ea typeface="Inter Light"/>
                <a:cs typeface="Inter Light"/>
                <a:sym typeface="Inter Light"/>
              </a:rPr>
              <a:t>the difference of EF-OBSO between optimal positioning and orisinal one.</a:t>
            </a:r>
            <a:endParaRPr sz="1200" u="sng">
              <a:latin typeface="Inter Light"/>
              <a:ea typeface="Inter Light"/>
              <a:cs typeface="Inter Light"/>
              <a:sym typeface="Inter Light"/>
            </a:endParaRPr>
          </a:p>
        </p:txBody>
      </p:sp>
      <p:cxnSp>
        <p:nvCxnSpPr>
          <p:cNvPr id="249" name="Google Shape;249;p27"/>
          <p:cNvCxnSpPr/>
          <p:nvPr/>
        </p:nvCxnSpPr>
        <p:spPr>
          <a:xfrm rot="10800000">
            <a:off x="640925" y="1290725"/>
            <a:ext cx="274200" cy="274200"/>
          </a:xfrm>
          <a:prstGeom prst="bentConnector3">
            <a:avLst>
              <a:gd name="adj1" fmla="val 100529"/>
            </a:avLst>
          </a:prstGeom>
          <a:noFill/>
          <a:ln w="19050" cap="flat" cmpd="sng">
            <a:solidFill>
              <a:schemeClr val="dk2"/>
            </a:solidFill>
            <a:prstDash val="solid"/>
            <a:round/>
            <a:headEnd type="none" w="med" len="med"/>
            <a:tailEnd type="stealth" w="med" len="med"/>
          </a:ln>
        </p:spPr>
      </p:cxnSp>
      <p:pic>
        <p:nvPicPr>
          <p:cNvPr id="8" name="オーディオ 7">
            <a:extLst>
              <a:ext uri="{FF2B5EF4-FFF2-40B4-BE49-F238E27FC236}">
                <a16:creationId xmlns:a16="http://schemas.microsoft.com/office/drawing/2014/main" id="{DD380833-3A41-89FF-62BC-F66009F21A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352"/>
    </mc:Choice>
    <mc:Fallback xmlns="">
      <p:transition spd="slow" advTm="4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Evaluation Result (2/2)</a:t>
            </a:r>
            <a:endParaRPr sz="2400">
              <a:solidFill>
                <a:srgbClr val="E21017"/>
              </a:solidFill>
              <a:latin typeface="Inter ExtraLight"/>
              <a:ea typeface="Inter ExtraLight"/>
              <a:cs typeface="Inter ExtraLight"/>
              <a:sym typeface="Inter ExtraLight"/>
            </a:endParaRPr>
          </a:p>
        </p:txBody>
      </p:sp>
      <p:sp>
        <p:nvSpPr>
          <p:cNvPr id="255" name="Google Shape;255;p28"/>
          <p:cNvSpPr txBox="1"/>
          <p:nvPr/>
        </p:nvSpPr>
        <p:spPr>
          <a:xfrm>
            <a:off x="381000" y="935100"/>
            <a:ext cx="8382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u="sng">
                <a:solidFill>
                  <a:srgbClr val="666666"/>
                </a:solidFill>
                <a:latin typeface="Inter Medium"/>
                <a:ea typeface="Inter Medium"/>
                <a:cs typeface="Inter Medium"/>
                <a:sym typeface="Inter Medium"/>
              </a:rPr>
              <a:t>Diff</a:t>
            </a:r>
            <a:r>
              <a:rPr lang="en" sz="1600">
                <a:solidFill>
                  <a:srgbClr val="666666"/>
                </a:solidFill>
                <a:latin typeface="Inter Medium"/>
                <a:ea typeface="Inter Medium"/>
                <a:cs typeface="Inter Medium"/>
                <a:sym typeface="Inter Medium"/>
              </a:rPr>
              <a:t> difference between the 2021-22 and 2022-23 seasons</a:t>
            </a:r>
            <a:endParaRPr u="sng">
              <a:solidFill>
                <a:srgbClr val="666666"/>
              </a:solidFill>
              <a:latin typeface="Inter Light"/>
              <a:ea typeface="Inter Light"/>
              <a:cs typeface="Inter Light"/>
              <a:sym typeface="Inter Light"/>
            </a:endParaRPr>
          </a:p>
        </p:txBody>
      </p:sp>
      <p:sp>
        <p:nvSpPr>
          <p:cNvPr id="256" name="Google Shape;256;p28"/>
          <p:cNvSpPr txBox="1"/>
          <p:nvPr/>
        </p:nvSpPr>
        <p:spPr>
          <a:xfrm rot="-5400000">
            <a:off x="2973175" y="2218495"/>
            <a:ext cx="202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Inter Light"/>
                <a:ea typeface="Inter Light"/>
                <a:cs typeface="Inter Light"/>
                <a:sym typeface="Inter Light"/>
              </a:rPr>
              <a:t>Average Diff per defense </a:t>
            </a:r>
            <a:endParaRPr sz="1200">
              <a:solidFill>
                <a:schemeClr val="dk2"/>
              </a:solidFill>
              <a:latin typeface="Inter Light"/>
              <a:ea typeface="Inter Light"/>
              <a:cs typeface="Inter Light"/>
              <a:sym typeface="Inter Light"/>
            </a:endParaRPr>
          </a:p>
          <a:p>
            <a:pPr marL="0" lvl="0" indent="0" algn="l" rtl="0">
              <a:spcBef>
                <a:spcPts val="0"/>
              </a:spcBef>
              <a:spcAft>
                <a:spcPts val="0"/>
              </a:spcAft>
              <a:buNone/>
            </a:pPr>
            <a:r>
              <a:rPr lang="en" sz="1200">
                <a:solidFill>
                  <a:schemeClr val="dk2"/>
                </a:solidFill>
                <a:latin typeface="Inter Light"/>
                <a:ea typeface="Inter Light"/>
                <a:cs typeface="Inter Light"/>
                <a:sym typeface="Inter Light"/>
              </a:rPr>
              <a:t>event for each season</a:t>
            </a:r>
            <a:endParaRPr sz="1200">
              <a:solidFill>
                <a:schemeClr val="dk2"/>
              </a:solidFill>
              <a:latin typeface="Inter Light"/>
              <a:ea typeface="Inter Light"/>
              <a:cs typeface="Inter Light"/>
              <a:sym typeface="Inter Light"/>
            </a:endParaRPr>
          </a:p>
        </p:txBody>
      </p:sp>
      <p:pic>
        <p:nvPicPr>
          <p:cNvPr id="257" name="Google Shape;257;p28"/>
          <p:cNvPicPr preferRelativeResize="0"/>
          <p:nvPr/>
        </p:nvPicPr>
        <p:blipFill>
          <a:blip r:embed="rId5">
            <a:alphaModFix/>
          </a:blip>
          <a:stretch>
            <a:fillRect/>
          </a:stretch>
        </p:blipFill>
        <p:spPr>
          <a:xfrm>
            <a:off x="4087375" y="1366200"/>
            <a:ext cx="274320" cy="274320"/>
          </a:xfrm>
          <a:prstGeom prst="rect">
            <a:avLst/>
          </a:prstGeom>
          <a:noFill/>
          <a:ln>
            <a:noFill/>
          </a:ln>
        </p:spPr>
      </p:pic>
      <p:pic>
        <p:nvPicPr>
          <p:cNvPr id="258" name="Google Shape;258;p28"/>
          <p:cNvPicPr preferRelativeResize="0"/>
          <p:nvPr/>
        </p:nvPicPr>
        <p:blipFill>
          <a:blip r:embed="rId6">
            <a:alphaModFix/>
          </a:blip>
          <a:stretch>
            <a:fillRect/>
          </a:stretch>
        </p:blipFill>
        <p:spPr>
          <a:xfrm>
            <a:off x="4087375" y="3464525"/>
            <a:ext cx="274320" cy="274320"/>
          </a:xfrm>
          <a:prstGeom prst="rect">
            <a:avLst/>
          </a:prstGeom>
          <a:noFill/>
          <a:ln>
            <a:noFill/>
          </a:ln>
        </p:spPr>
      </p:pic>
      <p:sp>
        <p:nvSpPr>
          <p:cNvPr id="259" name="Google Shape;259;p28"/>
          <p:cNvSpPr/>
          <p:nvPr/>
        </p:nvSpPr>
        <p:spPr>
          <a:xfrm rot="10800000">
            <a:off x="4170850" y="1640525"/>
            <a:ext cx="107400" cy="1824000"/>
          </a:xfrm>
          <a:prstGeom prst="upDownArrow">
            <a:avLst>
              <a:gd name="adj1" fmla="val 50000"/>
              <a:gd name="adj2" fmla="val 174549"/>
            </a:avLst>
          </a:prstGeom>
          <a:gradFill>
            <a:gsLst>
              <a:gs pos="0">
                <a:srgbClr val="4B43F2"/>
              </a:gs>
              <a:gs pos="100000">
                <a:srgbClr val="E210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txBox="1"/>
          <p:nvPr/>
        </p:nvSpPr>
        <p:spPr>
          <a:xfrm>
            <a:off x="381000" y="1844088"/>
            <a:ext cx="3636000" cy="1431600"/>
          </a:xfrm>
          <a:prstGeom prst="rect">
            <a:avLst/>
          </a:prstGeom>
          <a:noFill/>
          <a:ln>
            <a:noFill/>
          </a:ln>
        </p:spPr>
        <p:txBody>
          <a:bodyPr spcFirstLastPara="1" wrap="square" lIns="91425" tIns="91425" rIns="91425" bIns="91425" anchor="t" anchorCtr="0">
            <a:spAutoFit/>
          </a:bodyPr>
          <a:lstStyle/>
          <a:p>
            <a:pPr marL="228600" lvl="0" indent="-180340" algn="l" rtl="0">
              <a:lnSpc>
                <a:spcPct val="100000"/>
              </a:lnSpc>
              <a:spcBef>
                <a:spcPts val="0"/>
              </a:spcBef>
              <a:spcAft>
                <a:spcPts val="0"/>
              </a:spcAft>
              <a:buClr>
                <a:srgbClr val="E21017"/>
              </a:buClr>
              <a:buSzPts val="1400"/>
              <a:buFont typeface="Inter Light"/>
              <a:buChar char="●"/>
            </a:pPr>
            <a:r>
              <a:rPr lang="en">
                <a:solidFill>
                  <a:srgbClr val="666666"/>
                </a:solidFill>
                <a:latin typeface="Inter Light"/>
                <a:ea typeface="Inter Light"/>
                <a:cs typeface="Inter Light"/>
                <a:sym typeface="Inter Light"/>
              </a:rPr>
              <a:t>Arsenal, Leeds United </a:t>
            </a:r>
            <a:r>
              <a:rPr lang="en" sz="1000">
                <a:solidFill>
                  <a:srgbClr val="666666"/>
                </a:solidFill>
                <a:latin typeface="Inter Light"/>
                <a:ea typeface="Inter Light"/>
                <a:cs typeface="Inter Light"/>
                <a:sym typeface="Inter Light"/>
              </a:rPr>
              <a:t>etc.</a:t>
            </a:r>
            <a:endParaRPr sz="1000">
              <a:solidFill>
                <a:srgbClr val="666666"/>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a:solidFill>
                  <a:srgbClr val="666666"/>
                </a:solidFill>
                <a:latin typeface="Inter Light"/>
                <a:ea typeface="Inter Light"/>
                <a:cs typeface="Inter Light"/>
                <a:sym typeface="Inter Light"/>
              </a:rPr>
              <a:t>→ </a:t>
            </a:r>
            <a:r>
              <a:rPr lang="en" u="sng">
                <a:solidFill>
                  <a:srgbClr val="666666"/>
                </a:solidFill>
                <a:latin typeface="Inter Light"/>
                <a:ea typeface="Inter Light"/>
                <a:cs typeface="Inter Light"/>
                <a:sym typeface="Inter Light"/>
              </a:rPr>
              <a:t>Improved defense</a:t>
            </a:r>
            <a:endParaRPr>
              <a:solidFill>
                <a:srgbClr val="666666"/>
              </a:solidFill>
              <a:latin typeface="Inter Light"/>
              <a:ea typeface="Inter Light"/>
              <a:cs typeface="Inter Light"/>
              <a:sym typeface="Inter Light"/>
            </a:endParaRPr>
          </a:p>
          <a:p>
            <a:pPr marL="228600" lvl="0" indent="-180340" algn="l" rtl="0">
              <a:lnSpc>
                <a:spcPct val="100000"/>
              </a:lnSpc>
              <a:spcBef>
                <a:spcPts val="1000"/>
              </a:spcBef>
              <a:spcAft>
                <a:spcPts val="0"/>
              </a:spcAft>
              <a:buClr>
                <a:srgbClr val="E21017"/>
              </a:buClr>
              <a:buSzPts val="1400"/>
              <a:buFont typeface="Inter Light"/>
              <a:buChar char="●"/>
            </a:pPr>
            <a:r>
              <a:rPr lang="en">
                <a:solidFill>
                  <a:srgbClr val="666666"/>
                </a:solidFill>
                <a:latin typeface="Inter Light"/>
                <a:ea typeface="Inter Light"/>
                <a:cs typeface="Inter Light"/>
                <a:sym typeface="Inter Light"/>
              </a:rPr>
              <a:t>Liverpool, Manchester City </a:t>
            </a:r>
            <a:r>
              <a:rPr lang="en" sz="1000">
                <a:solidFill>
                  <a:srgbClr val="666666"/>
                </a:solidFill>
                <a:latin typeface="Inter Light"/>
                <a:ea typeface="Inter Light"/>
                <a:cs typeface="Inter Light"/>
                <a:sym typeface="Inter Light"/>
              </a:rPr>
              <a:t>etc.</a:t>
            </a:r>
            <a:endParaRPr sz="1000">
              <a:solidFill>
                <a:srgbClr val="666666"/>
              </a:solidFill>
              <a:latin typeface="Inter Light"/>
              <a:ea typeface="Inter Light"/>
              <a:cs typeface="Inter Light"/>
              <a:sym typeface="Inter Light"/>
            </a:endParaRPr>
          </a:p>
          <a:p>
            <a:pPr marL="182880" lvl="0" indent="0" algn="l" rtl="0">
              <a:lnSpc>
                <a:spcPct val="100000"/>
              </a:lnSpc>
              <a:spcBef>
                <a:spcPts val="1000"/>
              </a:spcBef>
              <a:spcAft>
                <a:spcPts val="1000"/>
              </a:spcAft>
              <a:buNone/>
            </a:pPr>
            <a:r>
              <a:rPr lang="en">
                <a:solidFill>
                  <a:srgbClr val="666666"/>
                </a:solidFill>
                <a:latin typeface="Inter Light"/>
                <a:ea typeface="Inter Light"/>
                <a:cs typeface="Inter Light"/>
                <a:sym typeface="Inter Light"/>
              </a:rPr>
              <a:t>→ </a:t>
            </a:r>
            <a:r>
              <a:rPr lang="en" u="sng">
                <a:solidFill>
                  <a:srgbClr val="666666"/>
                </a:solidFill>
                <a:latin typeface="Inter Light"/>
                <a:ea typeface="Inter Light"/>
                <a:cs typeface="Inter Light"/>
                <a:sym typeface="Inter Light"/>
              </a:rPr>
              <a:t>Worsening defense</a:t>
            </a:r>
            <a:endParaRPr u="sng">
              <a:solidFill>
                <a:srgbClr val="666666"/>
              </a:solidFill>
              <a:latin typeface="Inter Light"/>
              <a:ea typeface="Inter Light"/>
              <a:cs typeface="Inter Light"/>
              <a:sym typeface="Inter Light"/>
            </a:endParaRPr>
          </a:p>
        </p:txBody>
      </p:sp>
      <p:pic>
        <p:nvPicPr>
          <p:cNvPr id="261" name="Google Shape;261;p28"/>
          <p:cNvPicPr preferRelativeResize="0"/>
          <p:nvPr/>
        </p:nvPicPr>
        <p:blipFill rotWithShape="1">
          <a:blip r:embed="rId7">
            <a:alphaModFix/>
          </a:blip>
          <a:srcRect l="1293" t="1405" b="1686"/>
          <a:stretch/>
        </p:blipFill>
        <p:spPr>
          <a:xfrm>
            <a:off x="4361700" y="1366200"/>
            <a:ext cx="4419600" cy="3254175"/>
          </a:xfrm>
          <a:prstGeom prst="rect">
            <a:avLst/>
          </a:prstGeom>
          <a:noFill/>
          <a:ln>
            <a:noFill/>
          </a:ln>
        </p:spPr>
      </p:pic>
      <p:sp>
        <p:nvSpPr>
          <p:cNvPr id="262" name="Google Shape;262;p28"/>
          <p:cNvSpPr txBox="1"/>
          <p:nvPr/>
        </p:nvSpPr>
        <p:spPr>
          <a:xfrm>
            <a:off x="6218550" y="4300550"/>
            <a:ext cx="705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Inter Light"/>
                <a:ea typeface="Inter Light"/>
                <a:cs typeface="Inter Light"/>
                <a:sym typeface="Inter Light"/>
              </a:rPr>
              <a:t>Teams</a:t>
            </a:r>
            <a:endParaRPr sz="1200">
              <a:solidFill>
                <a:schemeClr val="dk2"/>
              </a:solidFill>
              <a:latin typeface="Inter Light"/>
              <a:ea typeface="Inter Light"/>
              <a:cs typeface="Inter Light"/>
              <a:sym typeface="Inter Light"/>
            </a:endParaRPr>
          </a:p>
        </p:txBody>
      </p:sp>
      <p:sp>
        <p:nvSpPr>
          <p:cNvPr id="263" name="Google Shape;263;p28"/>
          <p:cNvSpPr txBox="1"/>
          <p:nvPr/>
        </p:nvSpPr>
        <p:spPr>
          <a:xfrm>
            <a:off x="874500" y="1290000"/>
            <a:ext cx="309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2"/>
                </a:solidFill>
                <a:latin typeface="Inter Light"/>
                <a:ea typeface="Inter Light"/>
                <a:cs typeface="Inter Light"/>
                <a:sym typeface="Inter Light"/>
              </a:rPr>
              <a:t>the difference of EF-OBSO between optimal positioning and orisinal one.</a:t>
            </a:r>
            <a:endParaRPr sz="1200" u="sng">
              <a:latin typeface="Inter Light"/>
              <a:ea typeface="Inter Light"/>
              <a:cs typeface="Inter Light"/>
              <a:sym typeface="Inter Light"/>
            </a:endParaRPr>
          </a:p>
        </p:txBody>
      </p:sp>
      <p:cxnSp>
        <p:nvCxnSpPr>
          <p:cNvPr id="264" name="Google Shape;264;p28"/>
          <p:cNvCxnSpPr/>
          <p:nvPr/>
        </p:nvCxnSpPr>
        <p:spPr>
          <a:xfrm rot="10800000">
            <a:off x="640925" y="1290725"/>
            <a:ext cx="274200" cy="274200"/>
          </a:xfrm>
          <a:prstGeom prst="bentConnector3">
            <a:avLst>
              <a:gd name="adj1" fmla="val 100529"/>
            </a:avLst>
          </a:prstGeom>
          <a:noFill/>
          <a:ln w="19050" cap="flat" cmpd="sng">
            <a:solidFill>
              <a:schemeClr val="dk2"/>
            </a:solidFill>
            <a:prstDash val="solid"/>
            <a:round/>
            <a:headEnd type="none" w="med" len="med"/>
            <a:tailEnd type="stealth" w="med" len="med"/>
          </a:ln>
        </p:spPr>
      </p:cxnSp>
      <p:sp>
        <p:nvSpPr>
          <p:cNvPr id="265" name="Google Shape;265;p28"/>
          <p:cNvSpPr txBox="1"/>
          <p:nvPr/>
        </p:nvSpPr>
        <p:spPr>
          <a:xfrm>
            <a:off x="381000" y="3386150"/>
            <a:ext cx="33273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rgbClr val="666666"/>
                </a:solidFill>
                <a:latin typeface="Inter Medium"/>
                <a:ea typeface="Inter Medium"/>
                <a:cs typeface="Inter Medium"/>
                <a:sym typeface="Inter Medium"/>
              </a:rPr>
              <a:t>Able to interpret whether team defense was improving.</a:t>
            </a:r>
            <a:endParaRPr>
              <a:solidFill>
                <a:srgbClr val="666666"/>
              </a:solidFill>
              <a:latin typeface="Inter Light"/>
              <a:ea typeface="Inter Light"/>
              <a:cs typeface="Inter Light"/>
              <a:sym typeface="Inter Light"/>
            </a:endParaRPr>
          </a:p>
        </p:txBody>
      </p:sp>
      <p:pic>
        <p:nvPicPr>
          <p:cNvPr id="10" name="オーディオ 9">
            <a:extLst>
              <a:ext uri="{FF2B5EF4-FFF2-40B4-BE49-F238E27FC236}">
                <a16:creationId xmlns:a16="http://schemas.microsoft.com/office/drawing/2014/main" id="{310D2797-B9B5-F2DE-3655-1321A73938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282"/>
    </mc:Choice>
    <mc:Fallback xmlns="">
      <p:transition spd="slow" advTm="6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9"/>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Conclusion</a:t>
            </a:r>
            <a:endParaRPr sz="2400">
              <a:solidFill>
                <a:srgbClr val="E21017"/>
              </a:solidFill>
              <a:latin typeface="Inter ExtraLight"/>
              <a:ea typeface="Inter ExtraLight"/>
              <a:cs typeface="Inter ExtraLight"/>
              <a:sym typeface="Inter ExtraLight"/>
            </a:endParaRPr>
          </a:p>
        </p:txBody>
      </p:sp>
      <p:sp>
        <p:nvSpPr>
          <p:cNvPr id="271" name="Google Shape;271;p29"/>
          <p:cNvSpPr txBox="1"/>
          <p:nvPr/>
        </p:nvSpPr>
        <p:spPr>
          <a:xfrm>
            <a:off x="381000" y="935100"/>
            <a:ext cx="8382000" cy="2847000"/>
          </a:xfrm>
          <a:prstGeom prst="rect">
            <a:avLst/>
          </a:prstGeom>
          <a:noFill/>
          <a:ln>
            <a:noFill/>
          </a:ln>
        </p:spPr>
        <p:txBody>
          <a:bodyPr spcFirstLastPara="1" wrap="square" lIns="91425" tIns="91425" rIns="91425" bIns="91425" anchor="t" anchorCtr="0">
            <a:spAutoFit/>
          </a:bodyPr>
          <a:lstStyle/>
          <a:p>
            <a:pPr marL="182880" lvl="0" indent="-147320" algn="l" rtl="0">
              <a:lnSpc>
                <a:spcPct val="115000"/>
              </a:lnSpc>
              <a:spcBef>
                <a:spcPts val="0"/>
              </a:spcBef>
              <a:spcAft>
                <a:spcPts val="0"/>
              </a:spcAft>
              <a:buClr>
                <a:srgbClr val="E21017"/>
              </a:buClr>
              <a:buSzPts val="1600"/>
              <a:buFont typeface="Inter Medium"/>
              <a:buChar char="●"/>
            </a:pPr>
            <a:r>
              <a:rPr lang="en" sz="1600">
                <a:solidFill>
                  <a:srgbClr val="E21017"/>
                </a:solidFill>
                <a:latin typeface="Inter Medium"/>
                <a:ea typeface="Inter Medium"/>
                <a:cs typeface="Inter Medium"/>
                <a:sym typeface="Inter Medium"/>
              </a:rPr>
              <a:t>EF-OBSO (Event and Freeze frame data based OBSO)</a:t>
            </a:r>
            <a:endParaRPr sz="1600">
              <a:solidFill>
                <a:srgbClr val="E21017"/>
              </a:solidFill>
              <a:latin typeface="Inter Medium"/>
              <a:ea typeface="Inter Medium"/>
              <a:cs typeface="Inter Medium"/>
              <a:sym typeface="Inter Medium"/>
            </a:endParaRPr>
          </a:p>
          <a:p>
            <a:pPr marL="457200" lvl="0" indent="-317500" algn="l" rtl="0">
              <a:lnSpc>
                <a:spcPct val="115000"/>
              </a:lnSpc>
              <a:spcBef>
                <a:spcPts val="1000"/>
              </a:spcBef>
              <a:spcAft>
                <a:spcPts val="0"/>
              </a:spcAft>
              <a:buClr>
                <a:srgbClr val="666666"/>
              </a:buClr>
              <a:buSzPts val="1400"/>
              <a:buFont typeface="Inter Light"/>
              <a:buChar char="●"/>
            </a:pPr>
            <a:r>
              <a:rPr lang="en">
                <a:solidFill>
                  <a:srgbClr val="666666"/>
                </a:solidFill>
                <a:latin typeface="Inter Light"/>
                <a:ea typeface="Inter Light"/>
                <a:cs typeface="Inter Light"/>
                <a:sym typeface="Inter Light"/>
              </a:rPr>
              <a:t>A method making it possible to compute OBSO even with incomplete data </a:t>
            </a:r>
            <a:r>
              <a:rPr lang="en" u="sng">
                <a:solidFill>
                  <a:srgbClr val="666666"/>
                </a:solidFill>
                <a:latin typeface="Inter Light"/>
                <a:ea typeface="Inter Light"/>
                <a:cs typeface="Inter Light"/>
                <a:sym typeface="Inter Light"/>
              </a:rPr>
              <a:t>by limiting the range of computation</a:t>
            </a:r>
            <a:r>
              <a:rPr lang="en">
                <a:solidFill>
                  <a:srgbClr val="666666"/>
                </a:solidFill>
                <a:latin typeface="Inter Light"/>
                <a:ea typeface="Inter Light"/>
                <a:cs typeface="Inter Light"/>
                <a:sym typeface="Inter Light"/>
              </a:rPr>
              <a:t>.</a:t>
            </a:r>
            <a:endParaRPr>
              <a:solidFill>
                <a:srgbClr val="666666"/>
              </a:solidFill>
              <a:latin typeface="Inter Light"/>
              <a:ea typeface="Inter Light"/>
              <a:cs typeface="Inter Light"/>
              <a:sym typeface="Inter Light"/>
            </a:endParaRPr>
          </a:p>
          <a:p>
            <a:pPr marL="45720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a:t>
            </a:r>
            <a:r>
              <a:rPr lang="en">
                <a:solidFill>
                  <a:srgbClr val="666666"/>
                </a:solidFill>
                <a:latin typeface="Inter Medium"/>
                <a:ea typeface="Inter Medium"/>
                <a:cs typeface="Inter Medium"/>
                <a:sym typeface="Inter Medium"/>
              </a:rPr>
              <a:t>Expect that everyone will use more accessible data and evaluate off-ball players.</a:t>
            </a:r>
            <a:endParaRPr>
              <a:solidFill>
                <a:srgbClr val="666666"/>
              </a:solidFill>
              <a:latin typeface="Inter Medium"/>
              <a:ea typeface="Inter Medium"/>
              <a:cs typeface="Inter Medium"/>
              <a:sym typeface="Inter Medium"/>
            </a:endParaRPr>
          </a:p>
          <a:p>
            <a:pPr marL="182880" lvl="0" indent="-147320" algn="l" rtl="0">
              <a:lnSpc>
                <a:spcPct val="115000"/>
              </a:lnSpc>
              <a:spcBef>
                <a:spcPts val="1000"/>
              </a:spcBef>
              <a:spcAft>
                <a:spcPts val="0"/>
              </a:spcAft>
              <a:buClr>
                <a:srgbClr val="E21017"/>
              </a:buClr>
              <a:buSzPts val="1600"/>
              <a:buFont typeface="Inter Medium"/>
              <a:buChar char="●"/>
            </a:pPr>
            <a:r>
              <a:rPr lang="en" sz="1600">
                <a:solidFill>
                  <a:srgbClr val="E21017"/>
                </a:solidFill>
                <a:latin typeface="Inter Medium"/>
                <a:ea typeface="Inter Medium"/>
                <a:cs typeface="Inter Medium"/>
                <a:sym typeface="Inter Medium"/>
              </a:rPr>
              <a:t>DRSO (Defensive Response to Scoring Opportunities)</a:t>
            </a:r>
            <a:endParaRPr sz="1600">
              <a:solidFill>
                <a:srgbClr val="E21017"/>
              </a:solidFill>
              <a:latin typeface="Inter Medium"/>
              <a:ea typeface="Inter Medium"/>
              <a:cs typeface="Inter Medium"/>
              <a:sym typeface="Inter Medium"/>
            </a:endParaRPr>
          </a:p>
          <a:p>
            <a:pPr marL="457200" lvl="0" indent="-317500" algn="l" rtl="0">
              <a:lnSpc>
                <a:spcPct val="115000"/>
              </a:lnSpc>
              <a:spcBef>
                <a:spcPts val="1000"/>
              </a:spcBef>
              <a:spcAft>
                <a:spcPts val="0"/>
              </a:spcAft>
              <a:buClr>
                <a:srgbClr val="666666"/>
              </a:buClr>
              <a:buSzPts val="1400"/>
              <a:buFont typeface="Inter Light"/>
              <a:buChar char="●"/>
            </a:pPr>
            <a:r>
              <a:rPr lang="en">
                <a:solidFill>
                  <a:srgbClr val="666666"/>
                </a:solidFill>
                <a:latin typeface="Inter Light"/>
                <a:ea typeface="Inter Light"/>
                <a:cs typeface="Inter Light"/>
                <a:sym typeface="Inter Light"/>
              </a:rPr>
              <a:t>A method making it possible to compute a defender’s optimal positioning </a:t>
            </a:r>
            <a:r>
              <a:rPr lang="en" u="sng">
                <a:solidFill>
                  <a:srgbClr val="666666"/>
                </a:solidFill>
                <a:latin typeface="Inter Light"/>
                <a:ea typeface="Inter Light"/>
                <a:cs typeface="Inter Light"/>
                <a:sym typeface="Inter Light"/>
              </a:rPr>
              <a:t>using counterfactuals</a:t>
            </a:r>
            <a:r>
              <a:rPr lang="en">
                <a:solidFill>
                  <a:srgbClr val="666666"/>
                </a:solidFill>
                <a:latin typeface="Inter Light"/>
                <a:ea typeface="Inter Light"/>
                <a:cs typeface="Inter Light"/>
                <a:sym typeface="Inter Light"/>
              </a:rPr>
              <a:t>.</a:t>
            </a:r>
            <a:endParaRPr>
              <a:solidFill>
                <a:srgbClr val="666666"/>
              </a:solidFill>
              <a:latin typeface="Inter Light"/>
              <a:ea typeface="Inter Light"/>
              <a:cs typeface="Inter Light"/>
              <a:sym typeface="Inter Light"/>
            </a:endParaRPr>
          </a:p>
          <a:p>
            <a:pPr marL="182880" lvl="0" indent="274320" algn="l" rtl="0">
              <a:lnSpc>
                <a:spcPct val="115000"/>
              </a:lnSpc>
              <a:spcBef>
                <a:spcPts val="1000"/>
              </a:spcBef>
              <a:spcAft>
                <a:spcPts val="1000"/>
              </a:spcAft>
              <a:buNone/>
            </a:pPr>
            <a:r>
              <a:rPr lang="en">
                <a:solidFill>
                  <a:srgbClr val="666666"/>
                </a:solidFill>
                <a:latin typeface="Inter Light"/>
                <a:ea typeface="Inter Light"/>
                <a:cs typeface="Inter Light"/>
                <a:sym typeface="Inter Light"/>
              </a:rPr>
              <a:t>→</a:t>
            </a:r>
            <a:r>
              <a:rPr lang="en">
                <a:solidFill>
                  <a:srgbClr val="666666"/>
                </a:solidFill>
                <a:latin typeface="Inter Medium"/>
                <a:ea typeface="Inter Medium"/>
                <a:cs typeface="Inter Medium"/>
                <a:sym typeface="Inter Medium"/>
              </a:rPr>
              <a:t>Expect to be able to support players in their decision-making.</a:t>
            </a:r>
            <a:endParaRPr>
              <a:solidFill>
                <a:srgbClr val="666666"/>
              </a:solidFill>
              <a:latin typeface="Inter Medium"/>
              <a:ea typeface="Inter Medium"/>
              <a:cs typeface="Inter Medium"/>
              <a:sym typeface="Inter Medium"/>
            </a:endParaRPr>
          </a:p>
        </p:txBody>
      </p:sp>
      <p:pic>
        <p:nvPicPr>
          <p:cNvPr id="6" name="オーディオ 5">
            <a:extLst>
              <a:ext uri="{FF2B5EF4-FFF2-40B4-BE49-F238E27FC236}">
                <a16:creationId xmlns:a16="http://schemas.microsoft.com/office/drawing/2014/main" id="{58CF0C7A-19AE-3B0F-1969-246CA0AC82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06"/>
    </mc:Choice>
    <mc:Fallback xmlns="">
      <p:transition spd="slow" advTm="3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Future Work</a:t>
            </a:r>
            <a:endParaRPr sz="2400">
              <a:solidFill>
                <a:srgbClr val="E21017"/>
              </a:solidFill>
              <a:latin typeface="Inter ExtraLight"/>
              <a:ea typeface="Inter ExtraLight"/>
              <a:cs typeface="Inter ExtraLight"/>
              <a:sym typeface="Inter ExtraLight"/>
            </a:endParaRPr>
          </a:p>
        </p:txBody>
      </p:sp>
      <p:sp>
        <p:nvSpPr>
          <p:cNvPr id="277" name="Google Shape;277;p30"/>
          <p:cNvSpPr txBox="1"/>
          <p:nvPr/>
        </p:nvSpPr>
        <p:spPr>
          <a:xfrm>
            <a:off x="381000" y="935100"/>
            <a:ext cx="8382000" cy="3506400"/>
          </a:xfrm>
          <a:prstGeom prst="rect">
            <a:avLst/>
          </a:prstGeom>
          <a:noFill/>
          <a:ln>
            <a:noFill/>
          </a:ln>
        </p:spPr>
        <p:txBody>
          <a:bodyPr spcFirstLastPara="1" wrap="square" lIns="91425" tIns="91425" rIns="91425" bIns="91425" anchor="t" anchorCtr="0">
            <a:spAutoFit/>
          </a:bodyPr>
          <a:lstStyle/>
          <a:p>
            <a:pPr marL="228600" lvl="0" indent="-193040" algn="l" rtl="0">
              <a:lnSpc>
                <a:spcPct val="115000"/>
              </a:lnSpc>
              <a:spcBef>
                <a:spcPts val="0"/>
              </a:spcBef>
              <a:spcAft>
                <a:spcPts val="0"/>
              </a:spcAft>
              <a:buClr>
                <a:srgbClr val="E21017"/>
              </a:buClr>
              <a:buSzPts val="1600"/>
              <a:buFont typeface="Inter Light"/>
              <a:buChar char="●"/>
            </a:pPr>
            <a:r>
              <a:rPr lang="en" sz="1600" dirty="0">
                <a:solidFill>
                  <a:srgbClr val="666666"/>
                </a:solidFill>
                <a:latin typeface="Inter Medium"/>
                <a:ea typeface="Inter Medium"/>
                <a:cs typeface="Inter Medium"/>
                <a:sym typeface="Inter Medium"/>
              </a:rPr>
              <a:t>Compare with the case of using complete location data.</a:t>
            </a:r>
            <a:endParaRPr sz="1600" dirty="0">
              <a:solidFill>
                <a:srgbClr val="666666"/>
              </a:solidFill>
              <a:latin typeface="Inter Medium"/>
              <a:ea typeface="Inter Medium"/>
              <a:cs typeface="Inter Medium"/>
              <a:sym typeface="Inter Medium"/>
            </a:endParaRPr>
          </a:p>
          <a:p>
            <a:pPr marL="182880" lvl="0" indent="0" algn="l" rtl="0">
              <a:lnSpc>
                <a:spcPct val="115000"/>
              </a:lnSpc>
              <a:spcBef>
                <a:spcPts val="1000"/>
              </a:spcBef>
              <a:spcAft>
                <a:spcPts val="0"/>
              </a:spcAft>
              <a:buNone/>
            </a:pPr>
            <a:r>
              <a:rPr lang="en" dirty="0">
                <a:solidFill>
                  <a:srgbClr val="666666"/>
                </a:solidFill>
                <a:latin typeface="Inter Light"/>
                <a:ea typeface="Inter Light"/>
                <a:cs typeface="Inter Light"/>
                <a:sym typeface="Inter Light"/>
              </a:rPr>
              <a:t>As we carried out the verification in this study with incomplete data, it is necessary to compare and verify the results with those with complete data.</a:t>
            </a:r>
            <a:endParaRPr dirty="0">
              <a:solidFill>
                <a:srgbClr val="666666"/>
              </a:solidFill>
              <a:latin typeface="Inter Light"/>
              <a:ea typeface="Inter Light"/>
              <a:cs typeface="Inter Light"/>
              <a:sym typeface="Inter Light"/>
            </a:endParaRPr>
          </a:p>
          <a:p>
            <a:pPr marL="228600" lvl="0" indent="-193040" algn="l" rtl="0">
              <a:lnSpc>
                <a:spcPct val="115000"/>
              </a:lnSpc>
              <a:spcBef>
                <a:spcPts val="1000"/>
              </a:spcBef>
              <a:spcAft>
                <a:spcPts val="0"/>
              </a:spcAft>
              <a:buClr>
                <a:srgbClr val="E21017"/>
              </a:buClr>
              <a:buSzPts val="1600"/>
              <a:buFont typeface="Inter Medium"/>
              <a:buChar char="●"/>
            </a:pPr>
            <a:r>
              <a:rPr lang="en" sz="1600" dirty="0">
                <a:solidFill>
                  <a:srgbClr val="666666"/>
                </a:solidFill>
                <a:latin typeface="Inter Medium"/>
                <a:ea typeface="Inter Medium"/>
                <a:cs typeface="Inter Medium"/>
                <a:sym typeface="Inter Medium"/>
              </a:rPr>
              <a:t>Verify the parameters.</a:t>
            </a:r>
            <a:endParaRPr sz="1600" dirty="0">
              <a:solidFill>
                <a:srgbClr val="666666"/>
              </a:solidFill>
              <a:latin typeface="Inter Medium"/>
              <a:ea typeface="Inter Medium"/>
              <a:cs typeface="Inter Medium"/>
              <a:sym typeface="Inter Medium"/>
            </a:endParaRPr>
          </a:p>
          <a:p>
            <a:pPr marL="182880" lvl="0" indent="0" algn="l" rtl="0">
              <a:lnSpc>
                <a:spcPct val="115000"/>
              </a:lnSpc>
              <a:spcBef>
                <a:spcPts val="1000"/>
              </a:spcBef>
              <a:spcAft>
                <a:spcPts val="0"/>
              </a:spcAft>
              <a:buNone/>
            </a:pPr>
            <a:r>
              <a:rPr lang="en" dirty="0">
                <a:solidFill>
                  <a:srgbClr val="666666"/>
                </a:solidFill>
                <a:latin typeface="Inter Light"/>
                <a:ea typeface="Inter Light"/>
                <a:cs typeface="Inter Light"/>
                <a:sym typeface="Inter Light"/>
              </a:rPr>
              <a:t>The parameters used to calculate EF-OBSO, such as player speed, were artificially determined, so it is necessary to verify them.</a:t>
            </a:r>
            <a:endParaRPr dirty="0">
              <a:solidFill>
                <a:srgbClr val="666666"/>
              </a:solidFill>
              <a:latin typeface="Inter Light"/>
              <a:ea typeface="Inter Light"/>
              <a:cs typeface="Inter Light"/>
              <a:sym typeface="Inter Light"/>
            </a:endParaRPr>
          </a:p>
          <a:p>
            <a:pPr marL="228600" lvl="0" indent="-193040" algn="l" rtl="0">
              <a:lnSpc>
                <a:spcPct val="115000"/>
              </a:lnSpc>
              <a:spcBef>
                <a:spcPts val="1000"/>
              </a:spcBef>
              <a:spcAft>
                <a:spcPts val="0"/>
              </a:spcAft>
              <a:buClr>
                <a:srgbClr val="E21017"/>
              </a:buClr>
              <a:buSzPts val="1600"/>
              <a:buFont typeface="Inter Medium"/>
              <a:buChar char="●"/>
            </a:pPr>
            <a:r>
              <a:rPr lang="en" sz="1600" dirty="0">
                <a:solidFill>
                  <a:srgbClr val="666666"/>
                </a:solidFill>
                <a:latin typeface="Inter Medium"/>
                <a:ea typeface="Inter Medium"/>
                <a:cs typeface="Inter Medium"/>
                <a:sym typeface="Inter Medium"/>
              </a:rPr>
              <a:t>Improve the DRSO algorithm.</a:t>
            </a:r>
            <a:endParaRPr sz="1600" dirty="0">
              <a:solidFill>
                <a:srgbClr val="666666"/>
              </a:solidFill>
              <a:latin typeface="Inter Medium"/>
              <a:ea typeface="Inter Medium"/>
              <a:cs typeface="Inter Medium"/>
              <a:sym typeface="Inter Medium"/>
            </a:endParaRPr>
          </a:p>
          <a:p>
            <a:pPr marL="182880" lvl="0" indent="0" algn="l" rtl="0">
              <a:lnSpc>
                <a:spcPct val="115000"/>
              </a:lnSpc>
              <a:spcBef>
                <a:spcPts val="1000"/>
              </a:spcBef>
              <a:spcAft>
                <a:spcPts val="0"/>
              </a:spcAft>
              <a:buNone/>
            </a:pPr>
            <a:r>
              <a:rPr lang="en" dirty="0">
                <a:solidFill>
                  <a:srgbClr val="666666"/>
                </a:solidFill>
                <a:latin typeface="Inter Light"/>
                <a:ea typeface="Inter Light"/>
                <a:cs typeface="Inter Light"/>
                <a:sym typeface="Inter Light"/>
              </a:rPr>
              <a:t>Grid vertices were not checked if these were realistically attainable, so it is necessary to improve this method. </a:t>
            </a:r>
            <a:endParaRPr dirty="0">
              <a:solidFill>
                <a:srgbClr val="666666"/>
              </a:solidFill>
              <a:latin typeface="Inter Light"/>
              <a:ea typeface="Inter Light"/>
              <a:cs typeface="Inter Light"/>
              <a:sym typeface="Inter Light"/>
            </a:endParaRPr>
          </a:p>
          <a:p>
            <a:pPr marL="182880" lvl="0" indent="0" algn="l" rtl="0">
              <a:lnSpc>
                <a:spcPct val="115000"/>
              </a:lnSpc>
              <a:spcBef>
                <a:spcPts val="1000"/>
              </a:spcBef>
              <a:spcAft>
                <a:spcPts val="1000"/>
              </a:spcAft>
              <a:buNone/>
            </a:pPr>
            <a:r>
              <a:rPr lang="en" dirty="0">
                <a:solidFill>
                  <a:srgbClr val="666666"/>
                </a:solidFill>
                <a:latin typeface="Inter Light"/>
                <a:ea typeface="Inter Light"/>
                <a:cs typeface="Inter Light"/>
                <a:sym typeface="Inter Light"/>
              </a:rPr>
              <a:t>e.g., </a:t>
            </a:r>
            <a:r>
              <a:rPr lang="en" sz="1300" dirty="0">
                <a:solidFill>
                  <a:schemeClr val="dk2"/>
                </a:solidFill>
                <a:latin typeface="Inter Light"/>
                <a:ea typeface="Inter Light"/>
                <a:cs typeface="Inter Light"/>
                <a:sym typeface="Inter Light"/>
              </a:rPr>
              <a:t>A player's possible movement area: a gird -&gt; a circle</a:t>
            </a:r>
            <a:endParaRPr dirty="0">
              <a:solidFill>
                <a:srgbClr val="666666"/>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21EDD531-E378-BCE6-2928-75E8D22344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608"/>
    </mc:Choice>
    <mc:Fallback xmlns="">
      <p:transition spd="slow" advTm="60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Reference (1/2)</a:t>
            </a:r>
            <a:endParaRPr sz="2400">
              <a:solidFill>
                <a:srgbClr val="E21017"/>
              </a:solidFill>
              <a:latin typeface="Inter ExtraLight"/>
              <a:ea typeface="Inter ExtraLight"/>
              <a:cs typeface="Inter ExtraLight"/>
              <a:sym typeface="Inter ExtraLight"/>
            </a:endParaRPr>
          </a:p>
        </p:txBody>
      </p:sp>
      <p:sp>
        <p:nvSpPr>
          <p:cNvPr id="283" name="Google Shape;283;p31"/>
          <p:cNvSpPr txBox="1"/>
          <p:nvPr/>
        </p:nvSpPr>
        <p:spPr>
          <a:xfrm>
            <a:off x="381000" y="935100"/>
            <a:ext cx="8382000" cy="35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rgbClr val="666666"/>
                </a:solidFill>
                <a:latin typeface="Inter Light"/>
                <a:ea typeface="Inter Light"/>
                <a:cs typeface="Inter Light"/>
                <a:sym typeface="Inter Light"/>
              </a:rPr>
              <a:t>[1] </a:t>
            </a:r>
            <a:r>
              <a:rPr lang="en" sz="1200" dirty="0">
                <a:solidFill>
                  <a:srgbClr val="666666"/>
                </a:solidFill>
                <a:highlight>
                  <a:srgbClr val="FFFFFF"/>
                </a:highlight>
                <a:latin typeface="Inter Light"/>
                <a:ea typeface="Inter Light"/>
                <a:cs typeface="Inter Light"/>
                <a:sym typeface="Inter Light"/>
              </a:rPr>
              <a:t>Spearman, William. "Beyond expected goals." </a:t>
            </a:r>
            <a:r>
              <a:rPr lang="en" sz="1200" i="1" dirty="0">
                <a:solidFill>
                  <a:srgbClr val="666666"/>
                </a:solidFill>
                <a:highlight>
                  <a:srgbClr val="FFFFFF"/>
                </a:highlight>
                <a:latin typeface="Inter Light"/>
                <a:ea typeface="Inter Light"/>
                <a:cs typeface="Inter Light"/>
                <a:sym typeface="Inter Light"/>
              </a:rPr>
              <a:t>Proceedings of the 12th MIT </a:t>
            </a:r>
            <a:r>
              <a:rPr lang="en" sz="1200" i="1" dirty="0" err="1">
                <a:solidFill>
                  <a:srgbClr val="666666"/>
                </a:solidFill>
                <a:highlight>
                  <a:srgbClr val="FFFFFF"/>
                </a:highlight>
                <a:latin typeface="Inter Light"/>
                <a:ea typeface="Inter Light"/>
                <a:cs typeface="Inter Light"/>
                <a:sym typeface="Inter Light"/>
              </a:rPr>
              <a:t>sloan</a:t>
            </a:r>
            <a:r>
              <a:rPr lang="en" sz="1200" i="1" dirty="0">
                <a:solidFill>
                  <a:srgbClr val="666666"/>
                </a:solidFill>
                <a:highlight>
                  <a:srgbClr val="FFFFFF"/>
                </a:highlight>
                <a:latin typeface="Inter Light"/>
                <a:ea typeface="Inter Light"/>
                <a:cs typeface="Inter Light"/>
                <a:sym typeface="Inter Light"/>
              </a:rPr>
              <a:t> sports analytics conference</a:t>
            </a:r>
            <a:r>
              <a:rPr lang="en" sz="1200" dirty="0">
                <a:solidFill>
                  <a:srgbClr val="666666"/>
                </a:solidFill>
                <a:highlight>
                  <a:srgbClr val="FFFFFF"/>
                </a:highlight>
                <a:latin typeface="Inter Light"/>
                <a:ea typeface="Inter Light"/>
                <a:cs typeface="Inter Light"/>
                <a:sym typeface="Inter Light"/>
              </a:rPr>
              <a:t>. 2018.</a:t>
            </a:r>
            <a:endParaRPr sz="1200" dirty="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0"/>
              </a:spcAft>
              <a:buNone/>
            </a:pPr>
            <a:r>
              <a:rPr lang="en" sz="1200" dirty="0">
                <a:solidFill>
                  <a:srgbClr val="666666"/>
                </a:solidFill>
                <a:highlight>
                  <a:srgbClr val="FFFFFF"/>
                </a:highlight>
                <a:latin typeface="Inter Light"/>
                <a:ea typeface="Inter Light"/>
                <a:cs typeface="Inter Light"/>
                <a:sym typeface="Inter Light"/>
              </a:rPr>
              <a:t>[2] </a:t>
            </a:r>
            <a:r>
              <a:rPr lang="en" sz="1200" dirty="0" err="1">
                <a:solidFill>
                  <a:srgbClr val="666666"/>
                </a:solidFill>
                <a:highlight>
                  <a:srgbClr val="FFFFFF"/>
                </a:highlight>
                <a:latin typeface="Inter Light"/>
                <a:ea typeface="Inter Light"/>
                <a:cs typeface="Inter Light"/>
                <a:sym typeface="Inter Light"/>
              </a:rPr>
              <a:t>Teranishi</a:t>
            </a:r>
            <a:r>
              <a:rPr lang="en" sz="1200" dirty="0">
                <a:solidFill>
                  <a:srgbClr val="666666"/>
                </a:solidFill>
                <a:highlight>
                  <a:srgbClr val="FFFFFF"/>
                </a:highlight>
                <a:latin typeface="Inter Light"/>
                <a:ea typeface="Inter Light"/>
                <a:cs typeface="Inter Light"/>
                <a:sym typeface="Inter Light"/>
              </a:rPr>
              <a:t>, </a:t>
            </a:r>
            <a:r>
              <a:rPr lang="en" sz="1200" dirty="0" err="1">
                <a:solidFill>
                  <a:srgbClr val="666666"/>
                </a:solidFill>
                <a:highlight>
                  <a:srgbClr val="FFFFFF"/>
                </a:highlight>
                <a:latin typeface="Inter Light"/>
                <a:ea typeface="Inter Light"/>
                <a:cs typeface="Inter Light"/>
                <a:sym typeface="Inter Light"/>
              </a:rPr>
              <a:t>Masakiyo</a:t>
            </a:r>
            <a:r>
              <a:rPr lang="en" sz="1200" dirty="0">
                <a:solidFill>
                  <a:srgbClr val="666666"/>
                </a:solidFill>
                <a:highlight>
                  <a:srgbClr val="FFFFFF"/>
                </a:highlight>
                <a:latin typeface="Inter Light"/>
                <a:ea typeface="Inter Light"/>
                <a:cs typeface="Inter Light"/>
                <a:sym typeface="Inter Light"/>
              </a:rPr>
              <a:t>, et al. "Evaluation of creating scoring opportunities for teammates in soccer via trajectory prediction." </a:t>
            </a:r>
            <a:r>
              <a:rPr lang="en" sz="1200" i="1" dirty="0">
                <a:solidFill>
                  <a:srgbClr val="666666"/>
                </a:solidFill>
                <a:highlight>
                  <a:srgbClr val="FFFFFF"/>
                </a:highlight>
                <a:latin typeface="Inter Light"/>
                <a:ea typeface="Inter Light"/>
                <a:cs typeface="Inter Light"/>
                <a:sym typeface="Inter Light"/>
              </a:rPr>
              <a:t>International Workshop on Machine Learning and Data Mining for Sports Analytics</a:t>
            </a:r>
            <a:r>
              <a:rPr lang="en" sz="1200" dirty="0">
                <a:solidFill>
                  <a:srgbClr val="666666"/>
                </a:solidFill>
                <a:highlight>
                  <a:srgbClr val="FFFFFF"/>
                </a:highlight>
                <a:latin typeface="Inter Light"/>
                <a:ea typeface="Inter Light"/>
                <a:cs typeface="Inter Light"/>
                <a:sym typeface="Inter Light"/>
              </a:rPr>
              <a:t>. Cham: Springer Nature Switzerland, 2022.</a:t>
            </a:r>
            <a:endParaRPr sz="1200" dirty="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0"/>
              </a:spcAft>
              <a:buNone/>
            </a:pPr>
            <a:r>
              <a:rPr lang="en" sz="1200" dirty="0">
                <a:solidFill>
                  <a:srgbClr val="666666"/>
                </a:solidFill>
                <a:highlight>
                  <a:srgbClr val="FFFFFF"/>
                </a:highlight>
                <a:latin typeface="Inter Light"/>
                <a:ea typeface="Inter Light"/>
                <a:cs typeface="Inter Light"/>
                <a:sym typeface="Inter Light"/>
              </a:rPr>
              <a:t>[3] </a:t>
            </a:r>
            <a:r>
              <a:rPr lang="en" sz="1200" dirty="0" err="1">
                <a:solidFill>
                  <a:srgbClr val="666666"/>
                </a:solidFill>
                <a:highlight>
                  <a:srgbClr val="FFFFFF"/>
                </a:highlight>
                <a:latin typeface="Inter Light"/>
                <a:ea typeface="Inter Light"/>
                <a:cs typeface="Inter Light"/>
                <a:sym typeface="Inter Light"/>
              </a:rPr>
              <a:t>Llana</a:t>
            </a:r>
            <a:r>
              <a:rPr lang="en" sz="1200" dirty="0">
                <a:solidFill>
                  <a:srgbClr val="666666"/>
                </a:solidFill>
                <a:highlight>
                  <a:srgbClr val="FFFFFF"/>
                </a:highlight>
                <a:latin typeface="Inter Light"/>
                <a:ea typeface="Inter Light"/>
                <a:cs typeface="Inter Light"/>
                <a:sym typeface="Inter Light"/>
              </a:rPr>
              <a:t>, Sergio, et al. "The right place at the right time: Advanced off-ball metrics for exploiting an opponent’s spatial weaknesses in soccer." </a:t>
            </a:r>
            <a:r>
              <a:rPr lang="en" sz="1200" i="1" dirty="0">
                <a:solidFill>
                  <a:srgbClr val="666666"/>
                </a:solidFill>
                <a:highlight>
                  <a:srgbClr val="FFFFFF"/>
                </a:highlight>
                <a:latin typeface="Inter Light"/>
                <a:ea typeface="Inter Light"/>
                <a:cs typeface="Inter Light"/>
                <a:sym typeface="Inter Light"/>
              </a:rPr>
              <a:t>Proceedings of the 14th MIT Sloan Sports Analytics Conference</a:t>
            </a:r>
            <a:r>
              <a:rPr lang="en" sz="1200" dirty="0">
                <a:solidFill>
                  <a:srgbClr val="666666"/>
                </a:solidFill>
                <a:highlight>
                  <a:srgbClr val="FFFFFF"/>
                </a:highlight>
                <a:latin typeface="Inter Light"/>
                <a:ea typeface="Inter Light"/>
                <a:cs typeface="Inter Light"/>
                <a:sym typeface="Inter Light"/>
              </a:rPr>
              <a:t>. 2020.</a:t>
            </a:r>
            <a:endParaRPr sz="1200" dirty="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0"/>
              </a:spcAft>
              <a:buNone/>
            </a:pPr>
            <a:r>
              <a:rPr lang="en" sz="1200" dirty="0">
                <a:solidFill>
                  <a:srgbClr val="666666"/>
                </a:solidFill>
                <a:highlight>
                  <a:srgbClr val="FFFFFF"/>
                </a:highlight>
                <a:latin typeface="Inter Light"/>
                <a:ea typeface="Inter Light"/>
                <a:cs typeface="Inter Light"/>
                <a:sym typeface="Inter Light"/>
              </a:rPr>
              <a:t>[4] Toda, Kosuke, et al. "Evaluation of soccer team defense based on prediction models of ball recovery and being attacked: A pilot study." </a:t>
            </a:r>
            <a:r>
              <a:rPr lang="en" sz="1200" i="1" dirty="0" err="1">
                <a:solidFill>
                  <a:srgbClr val="666666"/>
                </a:solidFill>
                <a:highlight>
                  <a:srgbClr val="FFFFFF"/>
                </a:highlight>
                <a:latin typeface="Inter Light"/>
                <a:ea typeface="Inter Light"/>
                <a:cs typeface="Inter Light"/>
                <a:sym typeface="Inter Light"/>
              </a:rPr>
              <a:t>Plos</a:t>
            </a:r>
            <a:r>
              <a:rPr lang="en" sz="1200" i="1" dirty="0">
                <a:solidFill>
                  <a:srgbClr val="666666"/>
                </a:solidFill>
                <a:highlight>
                  <a:srgbClr val="FFFFFF"/>
                </a:highlight>
                <a:latin typeface="Inter Light"/>
                <a:ea typeface="Inter Light"/>
                <a:cs typeface="Inter Light"/>
                <a:sym typeface="Inter Light"/>
              </a:rPr>
              <a:t> one</a:t>
            </a:r>
            <a:r>
              <a:rPr lang="en" sz="1200" dirty="0">
                <a:solidFill>
                  <a:srgbClr val="666666"/>
                </a:solidFill>
                <a:highlight>
                  <a:srgbClr val="FFFFFF"/>
                </a:highlight>
                <a:latin typeface="Inter Light"/>
                <a:ea typeface="Inter Light"/>
                <a:cs typeface="Inter Light"/>
                <a:sym typeface="Inter Light"/>
              </a:rPr>
              <a:t> 17.1 (2022): e0263051.</a:t>
            </a:r>
            <a:endParaRPr sz="1200" dirty="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0"/>
              </a:spcAft>
              <a:buNone/>
            </a:pPr>
            <a:r>
              <a:rPr lang="en" sz="1200" dirty="0">
                <a:solidFill>
                  <a:srgbClr val="666666"/>
                </a:solidFill>
                <a:highlight>
                  <a:srgbClr val="FFFFFF"/>
                </a:highlight>
                <a:latin typeface="Inter Light"/>
                <a:ea typeface="Inter Light"/>
                <a:cs typeface="Inter Light"/>
                <a:sym typeface="Inter Light"/>
              </a:rPr>
              <a:t>[5] </a:t>
            </a:r>
            <a:r>
              <a:rPr lang="en" sz="1200" dirty="0" err="1">
                <a:solidFill>
                  <a:srgbClr val="666666"/>
                </a:solidFill>
                <a:highlight>
                  <a:srgbClr val="FFFFFF"/>
                </a:highlight>
                <a:latin typeface="Inter Light"/>
                <a:ea typeface="Inter Light"/>
                <a:cs typeface="Inter Light"/>
                <a:sym typeface="Inter Light"/>
              </a:rPr>
              <a:t>Stöckl</a:t>
            </a:r>
            <a:r>
              <a:rPr lang="en" sz="1200" dirty="0">
                <a:solidFill>
                  <a:srgbClr val="666666"/>
                </a:solidFill>
                <a:highlight>
                  <a:srgbClr val="FFFFFF"/>
                </a:highlight>
                <a:latin typeface="Inter Light"/>
                <a:ea typeface="Inter Light"/>
                <a:cs typeface="Inter Light"/>
                <a:sym typeface="Inter Light"/>
              </a:rPr>
              <a:t>, Michael, et al. "Making offensive play predictable-using a graph convolutional network to understand defensive performance in soccer." </a:t>
            </a:r>
            <a:r>
              <a:rPr lang="en" sz="1200" i="1" dirty="0">
                <a:solidFill>
                  <a:srgbClr val="666666"/>
                </a:solidFill>
                <a:highlight>
                  <a:srgbClr val="FFFFFF"/>
                </a:highlight>
                <a:latin typeface="Inter Light"/>
                <a:ea typeface="Inter Light"/>
                <a:cs typeface="Inter Light"/>
                <a:sym typeface="Inter Light"/>
              </a:rPr>
              <a:t>Proceedings of the 15th MIT </a:t>
            </a:r>
            <a:r>
              <a:rPr lang="en" sz="1200" i="1" dirty="0" err="1">
                <a:solidFill>
                  <a:srgbClr val="666666"/>
                </a:solidFill>
                <a:highlight>
                  <a:srgbClr val="FFFFFF"/>
                </a:highlight>
                <a:latin typeface="Inter Light"/>
                <a:ea typeface="Inter Light"/>
                <a:cs typeface="Inter Light"/>
                <a:sym typeface="Inter Light"/>
              </a:rPr>
              <a:t>sloan</a:t>
            </a:r>
            <a:r>
              <a:rPr lang="en" sz="1200" i="1" dirty="0">
                <a:solidFill>
                  <a:srgbClr val="666666"/>
                </a:solidFill>
                <a:highlight>
                  <a:srgbClr val="FFFFFF"/>
                </a:highlight>
                <a:latin typeface="Inter Light"/>
                <a:ea typeface="Inter Light"/>
                <a:cs typeface="Inter Light"/>
                <a:sym typeface="Inter Light"/>
              </a:rPr>
              <a:t> sports analytics conference</a:t>
            </a:r>
            <a:r>
              <a:rPr lang="en" sz="1200" dirty="0">
                <a:solidFill>
                  <a:srgbClr val="666666"/>
                </a:solidFill>
                <a:highlight>
                  <a:srgbClr val="FFFFFF"/>
                </a:highlight>
                <a:latin typeface="Inter Light"/>
                <a:ea typeface="Inter Light"/>
                <a:cs typeface="Inter Light"/>
                <a:sym typeface="Inter Light"/>
              </a:rPr>
              <a:t>. Vol. 2022. 2021.</a:t>
            </a:r>
            <a:endParaRPr sz="1200" dirty="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1000"/>
              </a:spcAft>
              <a:buNone/>
            </a:pPr>
            <a:r>
              <a:rPr lang="en" sz="1200" dirty="0">
                <a:solidFill>
                  <a:srgbClr val="666666"/>
                </a:solidFill>
                <a:highlight>
                  <a:srgbClr val="FFFFFF"/>
                </a:highlight>
                <a:latin typeface="Inter Light"/>
                <a:ea typeface="Inter Light"/>
                <a:cs typeface="Inter Light"/>
                <a:sym typeface="Inter Light"/>
              </a:rPr>
              <a:t>[6] </a:t>
            </a:r>
            <a:r>
              <a:rPr lang="en" sz="1200" dirty="0" err="1">
                <a:solidFill>
                  <a:srgbClr val="666666"/>
                </a:solidFill>
                <a:highlight>
                  <a:srgbClr val="FFFFFF"/>
                </a:highlight>
                <a:latin typeface="Inter Light"/>
                <a:ea typeface="Inter Light"/>
                <a:cs typeface="Inter Light"/>
                <a:sym typeface="Inter Light"/>
              </a:rPr>
              <a:t>Robberechts</a:t>
            </a:r>
            <a:r>
              <a:rPr lang="en" sz="1200" dirty="0">
                <a:solidFill>
                  <a:srgbClr val="666666"/>
                </a:solidFill>
                <a:highlight>
                  <a:srgbClr val="FFFFFF"/>
                </a:highlight>
                <a:latin typeface="Inter Light"/>
                <a:ea typeface="Inter Light"/>
                <a:cs typeface="Inter Light"/>
                <a:sym typeface="Inter Light"/>
              </a:rPr>
              <a:t>, Pieter, </a:t>
            </a:r>
            <a:r>
              <a:rPr lang="en" sz="1200" dirty="0" err="1">
                <a:solidFill>
                  <a:srgbClr val="666666"/>
                </a:solidFill>
                <a:highlight>
                  <a:srgbClr val="FFFFFF"/>
                </a:highlight>
                <a:latin typeface="Inter Light"/>
                <a:ea typeface="Inter Light"/>
                <a:cs typeface="Inter Light"/>
                <a:sym typeface="Inter Light"/>
              </a:rPr>
              <a:t>Maaike</a:t>
            </a:r>
            <a:r>
              <a:rPr lang="en" sz="1200" dirty="0">
                <a:solidFill>
                  <a:srgbClr val="666666"/>
                </a:solidFill>
                <a:highlight>
                  <a:srgbClr val="FFFFFF"/>
                </a:highlight>
                <a:latin typeface="Inter Light"/>
                <a:ea typeface="Inter Light"/>
                <a:cs typeface="Inter Light"/>
                <a:sym typeface="Inter Light"/>
              </a:rPr>
              <a:t> Van Roy, and Jesse Davis. "un-</a:t>
            </a:r>
            <a:r>
              <a:rPr lang="en" sz="1200" dirty="0" err="1">
                <a:solidFill>
                  <a:srgbClr val="666666"/>
                </a:solidFill>
                <a:highlight>
                  <a:srgbClr val="FFFFFF"/>
                </a:highlight>
                <a:latin typeface="Inter Light"/>
                <a:ea typeface="Inter Light"/>
                <a:cs typeface="Inter Light"/>
                <a:sym typeface="Inter Light"/>
              </a:rPr>
              <a:t>xPass</a:t>
            </a:r>
            <a:r>
              <a:rPr lang="en" sz="1200" dirty="0">
                <a:solidFill>
                  <a:srgbClr val="666666"/>
                </a:solidFill>
                <a:highlight>
                  <a:srgbClr val="FFFFFF"/>
                </a:highlight>
                <a:latin typeface="Inter Light"/>
                <a:ea typeface="Inter Light"/>
                <a:cs typeface="Inter Light"/>
                <a:sym typeface="Inter Light"/>
              </a:rPr>
              <a:t>: Measuring Soccer Player's Creativity." </a:t>
            </a:r>
            <a:r>
              <a:rPr lang="en" sz="1200" i="1" dirty="0">
                <a:solidFill>
                  <a:srgbClr val="666666"/>
                </a:solidFill>
                <a:highlight>
                  <a:srgbClr val="FFFFFF"/>
                </a:highlight>
                <a:latin typeface="Inter Light"/>
                <a:ea typeface="Inter Light"/>
                <a:cs typeface="Inter Light"/>
                <a:sym typeface="Inter Light"/>
              </a:rPr>
              <a:t>Proceedings of the 29th ACM SIGKDD Conference on Knowledge Discovery and Data Mining</a:t>
            </a:r>
            <a:r>
              <a:rPr lang="en" sz="1200" dirty="0">
                <a:solidFill>
                  <a:srgbClr val="666666"/>
                </a:solidFill>
                <a:highlight>
                  <a:srgbClr val="FFFFFF"/>
                </a:highlight>
                <a:latin typeface="Inter Light"/>
                <a:ea typeface="Inter Light"/>
                <a:cs typeface="Inter Light"/>
                <a:sym typeface="Inter Light"/>
              </a:rPr>
              <a:t>. 2023.</a:t>
            </a:r>
            <a:endParaRPr sz="1200" dirty="0">
              <a:solidFill>
                <a:srgbClr val="666666"/>
              </a:solidFill>
              <a:highlight>
                <a:srgbClr val="FFFFFF"/>
              </a:highlight>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0B6465EB-E613-FC4F-8455-9AEE2F0E57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9"/>
    </mc:Choice>
    <mc:Fallback xmlns="">
      <p:transition spd="slow" advTm="2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Reference (2/2)</a:t>
            </a:r>
            <a:endParaRPr sz="2400">
              <a:solidFill>
                <a:srgbClr val="E21017"/>
              </a:solidFill>
              <a:latin typeface="Inter ExtraLight"/>
              <a:ea typeface="Inter ExtraLight"/>
              <a:cs typeface="Inter ExtraLight"/>
              <a:sym typeface="Inter ExtraLight"/>
            </a:endParaRPr>
          </a:p>
        </p:txBody>
      </p:sp>
      <p:sp>
        <p:nvSpPr>
          <p:cNvPr id="289" name="Google Shape;289;p32"/>
          <p:cNvSpPr txBox="1"/>
          <p:nvPr/>
        </p:nvSpPr>
        <p:spPr>
          <a:xfrm>
            <a:off x="381000" y="935100"/>
            <a:ext cx="8382000" cy="16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666666"/>
                </a:solidFill>
                <a:highlight>
                  <a:srgbClr val="FFFFFF"/>
                </a:highlight>
                <a:latin typeface="Inter Light"/>
                <a:ea typeface="Inter Light"/>
                <a:cs typeface="Inter Light"/>
                <a:sym typeface="Inter Light"/>
              </a:rPr>
              <a:t>[7] J. Yorke, “StatsBomb 360: Exploring Line Breaking Passes,” StatsBomb | Data Champions, Jun. 28, 2022. https://statsbomb.com/articles/soccer/statsbomb-360-exploring-line-breaking-passes/ (accessed Sep. 4, 2023).</a:t>
            </a:r>
            <a:endParaRPr sz="120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0"/>
              </a:spcAft>
              <a:buClr>
                <a:schemeClr val="dk1"/>
              </a:buClr>
              <a:buSzPts val="1100"/>
              <a:buFont typeface="Arial"/>
              <a:buNone/>
            </a:pPr>
            <a:r>
              <a:rPr lang="en" sz="1200">
                <a:solidFill>
                  <a:srgbClr val="666666"/>
                </a:solidFill>
                <a:highlight>
                  <a:srgbClr val="FFFFFF"/>
                </a:highlight>
                <a:latin typeface="Inter Light"/>
                <a:ea typeface="Inter Light"/>
                <a:cs typeface="Inter Light"/>
                <a:sym typeface="Inter Light"/>
              </a:rPr>
              <a:t>[8] Umemoto, Rikuhei, Kazushi Tsutsui, and Keisuke Fujii. "Location analysis of players in UEFA EURO 2020 and 2022 using generalized valuation of defense by estimating probabilities." </a:t>
            </a:r>
            <a:r>
              <a:rPr lang="en" sz="1200" i="1">
                <a:solidFill>
                  <a:srgbClr val="666666"/>
                </a:solidFill>
                <a:highlight>
                  <a:srgbClr val="FFFFFF"/>
                </a:highlight>
                <a:latin typeface="Inter Light"/>
                <a:ea typeface="Inter Light"/>
                <a:cs typeface="Inter Light"/>
                <a:sym typeface="Inter Light"/>
              </a:rPr>
              <a:t>arXiv preprint arXiv:2212.00021</a:t>
            </a:r>
            <a:r>
              <a:rPr lang="en" sz="1200">
                <a:solidFill>
                  <a:srgbClr val="666666"/>
                </a:solidFill>
                <a:highlight>
                  <a:srgbClr val="FFFFFF"/>
                </a:highlight>
                <a:latin typeface="Inter Light"/>
                <a:ea typeface="Inter Light"/>
                <a:cs typeface="Inter Light"/>
                <a:sym typeface="Inter Light"/>
              </a:rPr>
              <a:t> (2022).</a:t>
            </a:r>
            <a:endParaRPr sz="1200">
              <a:solidFill>
                <a:srgbClr val="666666"/>
              </a:solidFill>
              <a:highlight>
                <a:srgbClr val="FFFFFF"/>
              </a:highlight>
              <a:latin typeface="Inter Light"/>
              <a:ea typeface="Inter Light"/>
              <a:cs typeface="Inter Light"/>
              <a:sym typeface="Inter Light"/>
            </a:endParaRPr>
          </a:p>
          <a:p>
            <a:pPr marL="0" lvl="0" indent="0" algn="l" rtl="0">
              <a:lnSpc>
                <a:spcPct val="115000"/>
              </a:lnSpc>
              <a:spcBef>
                <a:spcPts val="1000"/>
              </a:spcBef>
              <a:spcAft>
                <a:spcPts val="1000"/>
              </a:spcAft>
              <a:buClr>
                <a:schemeClr val="dk1"/>
              </a:buClr>
              <a:buSzPts val="1100"/>
              <a:buFont typeface="Arial"/>
              <a:buNone/>
            </a:pPr>
            <a:r>
              <a:rPr lang="en" sz="1200">
                <a:solidFill>
                  <a:srgbClr val="666666"/>
                </a:solidFill>
                <a:highlight>
                  <a:srgbClr val="FFFFFF"/>
                </a:highlight>
                <a:latin typeface="Inter Light"/>
                <a:ea typeface="Inter Light"/>
                <a:cs typeface="Inter Light"/>
                <a:sym typeface="Inter Light"/>
              </a:rPr>
              <a:t>[9] Furbino Marques do Nascimento, Ricardo, and Hugo MR Rios-Neto. "Generalized Action-based Ball Recovery Model using 360$^\circ $ data." </a:t>
            </a:r>
            <a:r>
              <a:rPr lang="en" sz="1200" i="1">
                <a:solidFill>
                  <a:srgbClr val="666666"/>
                </a:solidFill>
                <a:highlight>
                  <a:srgbClr val="FFFFFF"/>
                </a:highlight>
                <a:latin typeface="Inter Light"/>
                <a:ea typeface="Inter Light"/>
                <a:cs typeface="Inter Light"/>
                <a:sym typeface="Inter Light"/>
              </a:rPr>
              <a:t>arXiv e-prints</a:t>
            </a:r>
            <a:r>
              <a:rPr lang="en" sz="1200">
                <a:solidFill>
                  <a:srgbClr val="666666"/>
                </a:solidFill>
                <a:highlight>
                  <a:srgbClr val="FFFFFF"/>
                </a:highlight>
                <a:latin typeface="Inter Light"/>
                <a:ea typeface="Inter Light"/>
                <a:cs typeface="Inter Light"/>
                <a:sym typeface="Inter Light"/>
              </a:rPr>
              <a:t> (2023): arXiv-2307.</a:t>
            </a:r>
            <a:endParaRPr>
              <a:solidFill>
                <a:srgbClr val="666666"/>
              </a:solidFill>
              <a:highlight>
                <a:srgbClr val="FFFFFF"/>
              </a:highlight>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3A17C3D1-FB79-E1E2-8518-FB367AC64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6"/>
    </mc:Choice>
    <mc:Fallback xmlns="">
      <p:transition spd="slow" advTm="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p:nvPr/>
        </p:nvSpPr>
        <p:spPr>
          <a:xfrm>
            <a:off x="0" y="0"/>
            <a:ext cx="9144000" cy="5143500"/>
          </a:xfrm>
          <a:prstGeom prst="rect">
            <a:avLst/>
          </a:prstGeom>
          <a:solidFill>
            <a:srgbClr val="1D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33"/>
          <p:cNvPicPr preferRelativeResize="0"/>
          <p:nvPr/>
        </p:nvPicPr>
        <p:blipFill>
          <a:blip r:embed="rId5">
            <a:alphaModFix/>
          </a:blip>
          <a:stretch>
            <a:fillRect/>
          </a:stretch>
        </p:blipFill>
        <p:spPr>
          <a:xfrm>
            <a:off x="457200" y="4343412"/>
            <a:ext cx="1371601" cy="342900"/>
          </a:xfrm>
          <a:prstGeom prst="rect">
            <a:avLst/>
          </a:prstGeom>
          <a:noFill/>
          <a:ln>
            <a:noFill/>
          </a:ln>
        </p:spPr>
      </p:pic>
      <p:sp>
        <p:nvSpPr>
          <p:cNvPr id="297" name="Google Shape;297;p33"/>
          <p:cNvSpPr txBox="1"/>
          <p:nvPr/>
        </p:nvSpPr>
        <p:spPr>
          <a:xfrm>
            <a:off x="457200" y="457200"/>
            <a:ext cx="3911100" cy="5757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4400">
                <a:solidFill>
                  <a:srgbClr val="FFFFFF"/>
                </a:solidFill>
                <a:latin typeface="Inter ExtraBold"/>
                <a:ea typeface="Inter ExtraBold"/>
                <a:cs typeface="Inter ExtraBold"/>
                <a:sym typeface="Inter ExtraBold"/>
              </a:rPr>
              <a:t>Thank you.</a:t>
            </a:r>
            <a:endParaRPr sz="4400">
              <a:solidFill>
                <a:srgbClr val="FFFFFF"/>
              </a:solidFill>
              <a:latin typeface="Inter ExtraBold"/>
              <a:ea typeface="Inter ExtraBold"/>
              <a:cs typeface="Inter ExtraBold"/>
              <a:sym typeface="Inter ExtraBold"/>
            </a:endParaRPr>
          </a:p>
        </p:txBody>
      </p:sp>
      <p:pic>
        <p:nvPicPr>
          <p:cNvPr id="298" name="Google Shape;298;p33"/>
          <p:cNvPicPr preferRelativeResize="0"/>
          <p:nvPr/>
        </p:nvPicPr>
        <p:blipFill>
          <a:blip r:embed="rId6">
            <a:alphaModFix/>
          </a:blip>
          <a:stretch>
            <a:fillRect/>
          </a:stretch>
        </p:blipFill>
        <p:spPr>
          <a:xfrm>
            <a:off x="457200" y="1126332"/>
            <a:ext cx="353425" cy="353425"/>
          </a:xfrm>
          <a:prstGeom prst="rect">
            <a:avLst/>
          </a:prstGeom>
          <a:noFill/>
          <a:ln>
            <a:noFill/>
          </a:ln>
        </p:spPr>
      </p:pic>
      <p:sp>
        <p:nvSpPr>
          <p:cNvPr id="299" name="Google Shape;299;p33"/>
          <p:cNvSpPr txBox="1"/>
          <p:nvPr/>
        </p:nvSpPr>
        <p:spPr>
          <a:xfrm>
            <a:off x="845425" y="1185307"/>
            <a:ext cx="5788200" cy="2355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1800">
                <a:solidFill>
                  <a:srgbClr val="E21017"/>
                </a:solidFill>
                <a:latin typeface="Inter ExtraBold"/>
                <a:ea typeface="Inter ExtraBold"/>
                <a:cs typeface="Inter ExtraBold"/>
                <a:sym typeface="Inter ExtraBold"/>
              </a:rPr>
              <a:t>umemoto.rikuhei@g.sp.m.is.nagoya-u.ac.jp</a:t>
            </a:r>
            <a:endParaRPr sz="1800">
              <a:solidFill>
                <a:srgbClr val="E21017"/>
              </a:solidFill>
              <a:latin typeface="Inter ExtraBold"/>
              <a:ea typeface="Inter ExtraBold"/>
              <a:cs typeface="Inter ExtraBold"/>
              <a:sym typeface="Inter ExtraBold"/>
            </a:endParaRPr>
          </a:p>
        </p:txBody>
      </p:sp>
      <p:pic>
        <p:nvPicPr>
          <p:cNvPr id="300" name="Google Shape;300;p33"/>
          <p:cNvPicPr preferRelativeResize="0"/>
          <p:nvPr/>
        </p:nvPicPr>
        <p:blipFill>
          <a:blip r:embed="rId7">
            <a:alphaModFix/>
          </a:blip>
          <a:stretch>
            <a:fillRect/>
          </a:stretch>
        </p:blipFill>
        <p:spPr>
          <a:xfrm>
            <a:off x="457199" y="2051325"/>
            <a:ext cx="353425" cy="300549"/>
          </a:xfrm>
          <a:prstGeom prst="rect">
            <a:avLst/>
          </a:prstGeom>
          <a:noFill/>
          <a:ln>
            <a:noFill/>
          </a:ln>
        </p:spPr>
      </p:pic>
      <p:sp>
        <p:nvSpPr>
          <p:cNvPr id="301" name="Google Shape;301;p33"/>
          <p:cNvSpPr txBox="1"/>
          <p:nvPr/>
        </p:nvSpPr>
        <p:spPr>
          <a:xfrm>
            <a:off x="845425" y="2079020"/>
            <a:ext cx="5788200" cy="2355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1800">
                <a:solidFill>
                  <a:srgbClr val="E21017"/>
                </a:solidFill>
                <a:latin typeface="Inter ExtraBold"/>
                <a:ea typeface="Inter ExtraBold"/>
                <a:cs typeface="Inter ExtraBold"/>
                <a:sym typeface="Inter ExtraBold"/>
              </a:rPr>
              <a:t>rikuhei-umemoto-ynwa</a:t>
            </a:r>
            <a:endParaRPr sz="1800">
              <a:solidFill>
                <a:srgbClr val="E21017"/>
              </a:solidFill>
              <a:latin typeface="Inter ExtraBold"/>
              <a:ea typeface="Inter ExtraBold"/>
              <a:cs typeface="Inter ExtraBold"/>
              <a:sym typeface="Inter ExtraBold"/>
            </a:endParaRPr>
          </a:p>
        </p:txBody>
      </p:sp>
      <p:pic>
        <p:nvPicPr>
          <p:cNvPr id="302" name="Google Shape;302;p33"/>
          <p:cNvPicPr preferRelativeResize="0"/>
          <p:nvPr/>
        </p:nvPicPr>
        <p:blipFill>
          <a:blip r:embed="rId8">
            <a:alphaModFix/>
          </a:blip>
          <a:stretch>
            <a:fillRect/>
          </a:stretch>
        </p:blipFill>
        <p:spPr>
          <a:xfrm>
            <a:off x="457200" y="2476587"/>
            <a:ext cx="353425" cy="345755"/>
          </a:xfrm>
          <a:prstGeom prst="rect">
            <a:avLst/>
          </a:prstGeom>
          <a:noFill/>
          <a:ln>
            <a:noFill/>
          </a:ln>
        </p:spPr>
      </p:pic>
      <p:sp>
        <p:nvSpPr>
          <p:cNvPr id="303" name="Google Shape;303;p33"/>
          <p:cNvSpPr txBox="1"/>
          <p:nvPr/>
        </p:nvSpPr>
        <p:spPr>
          <a:xfrm>
            <a:off x="845425" y="2531720"/>
            <a:ext cx="5788200" cy="2355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1800">
                <a:solidFill>
                  <a:srgbClr val="E21017"/>
                </a:solidFill>
                <a:latin typeface="Inter ExtraBold"/>
                <a:ea typeface="Inter ExtraBold"/>
                <a:cs typeface="Inter ExtraBold"/>
                <a:sym typeface="Inter ExtraBold"/>
              </a:rPr>
              <a:t>Rikuhei-ynwa</a:t>
            </a:r>
            <a:endParaRPr sz="1800">
              <a:solidFill>
                <a:srgbClr val="E21017"/>
              </a:solidFill>
              <a:latin typeface="Inter ExtraBold"/>
              <a:ea typeface="Inter ExtraBold"/>
              <a:cs typeface="Inter ExtraBold"/>
              <a:sym typeface="Inter ExtraBold"/>
            </a:endParaRPr>
          </a:p>
        </p:txBody>
      </p:sp>
      <p:pic>
        <p:nvPicPr>
          <p:cNvPr id="304" name="Google Shape;304;p33"/>
          <p:cNvPicPr preferRelativeResize="0"/>
          <p:nvPr/>
        </p:nvPicPr>
        <p:blipFill>
          <a:blip r:embed="rId9">
            <a:alphaModFix/>
          </a:blip>
          <a:stretch>
            <a:fillRect/>
          </a:stretch>
        </p:blipFill>
        <p:spPr>
          <a:xfrm>
            <a:off x="457200" y="1573200"/>
            <a:ext cx="353425" cy="353425"/>
          </a:xfrm>
          <a:prstGeom prst="rect">
            <a:avLst/>
          </a:prstGeom>
          <a:noFill/>
          <a:ln>
            <a:noFill/>
          </a:ln>
        </p:spPr>
      </p:pic>
      <p:sp>
        <p:nvSpPr>
          <p:cNvPr id="305" name="Google Shape;305;p33"/>
          <p:cNvSpPr txBox="1"/>
          <p:nvPr/>
        </p:nvSpPr>
        <p:spPr>
          <a:xfrm>
            <a:off x="845425" y="1632170"/>
            <a:ext cx="5788200" cy="235500"/>
          </a:xfrm>
          <a:prstGeom prst="rect">
            <a:avLst/>
          </a:prstGeom>
          <a:noFill/>
          <a:ln>
            <a:noFill/>
          </a:ln>
        </p:spPr>
        <p:txBody>
          <a:bodyPr spcFirstLastPara="1" wrap="square" lIns="0" tIns="0" rIns="0" bIns="0" anchor="t" anchorCtr="0">
            <a:spAutoFit/>
          </a:bodyPr>
          <a:lstStyle/>
          <a:p>
            <a:pPr marL="0" lvl="0" indent="0" algn="l" rtl="0">
              <a:lnSpc>
                <a:spcPct val="85000"/>
              </a:lnSpc>
              <a:spcBef>
                <a:spcPts val="0"/>
              </a:spcBef>
              <a:spcAft>
                <a:spcPts val="0"/>
              </a:spcAft>
              <a:buNone/>
            </a:pPr>
            <a:r>
              <a:rPr lang="en" sz="1800">
                <a:solidFill>
                  <a:srgbClr val="E21017"/>
                </a:solidFill>
                <a:latin typeface="Inter ExtraBold"/>
                <a:ea typeface="Inter ExtraBold"/>
                <a:cs typeface="Inter ExtraBold"/>
                <a:sym typeface="Inter ExtraBold"/>
              </a:rPr>
              <a:t>https://rikuhei-ynwa.github.io/</a:t>
            </a:r>
            <a:endParaRPr sz="1800">
              <a:solidFill>
                <a:srgbClr val="E21017"/>
              </a:solidFill>
              <a:latin typeface="Inter ExtraBold"/>
              <a:ea typeface="Inter ExtraBold"/>
              <a:cs typeface="Inter ExtraBold"/>
              <a:sym typeface="Inter ExtraBold"/>
            </a:endParaRPr>
          </a:p>
        </p:txBody>
      </p:sp>
      <p:pic>
        <p:nvPicPr>
          <p:cNvPr id="4" name="オーディオ 3">
            <a:extLst>
              <a:ext uri="{FF2B5EF4-FFF2-40B4-BE49-F238E27FC236}">
                <a16:creationId xmlns:a16="http://schemas.microsoft.com/office/drawing/2014/main" id="{E8CF7872-6617-2836-F013-E281C9299D8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0"/>
    </mc:Choice>
    <mc:Fallback xmlns="">
      <p:transition spd="slow" advTm="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9"/>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Related Work</a:t>
            </a:r>
            <a:endParaRPr sz="2400">
              <a:solidFill>
                <a:srgbClr val="E21017"/>
              </a:solidFill>
              <a:latin typeface="Inter ExtraLight"/>
              <a:ea typeface="Inter ExtraLight"/>
              <a:cs typeface="Inter ExtraLight"/>
              <a:sym typeface="Inter ExtraLight"/>
            </a:endParaRPr>
          </a:p>
        </p:txBody>
      </p:sp>
      <p:sp>
        <p:nvSpPr>
          <p:cNvPr id="49" name="Google Shape;49;p9"/>
          <p:cNvSpPr txBox="1"/>
          <p:nvPr/>
        </p:nvSpPr>
        <p:spPr>
          <a:xfrm>
            <a:off x="381000" y="935100"/>
            <a:ext cx="8382000" cy="3558600"/>
          </a:xfrm>
          <a:prstGeom prst="rect">
            <a:avLst/>
          </a:prstGeom>
          <a:noFill/>
          <a:ln>
            <a:noFill/>
          </a:ln>
        </p:spPr>
        <p:txBody>
          <a:bodyPr spcFirstLastPara="1" wrap="square" lIns="91425" tIns="91425" rIns="91425" bIns="91425" anchor="t" anchorCtr="0">
            <a:spAutoFit/>
          </a:bodyPr>
          <a:lstStyle/>
          <a:p>
            <a:pPr marL="228600" lvl="0" indent="-180340" algn="l" rtl="0">
              <a:lnSpc>
                <a:spcPct val="115000"/>
              </a:lnSpc>
              <a:spcBef>
                <a:spcPts val="0"/>
              </a:spcBef>
              <a:spcAft>
                <a:spcPts val="0"/>
              </a:spcAft>
              <a:buClr>
                <a:schemeClr val="dk2"/>
              </a:buClr>
              <a:buSzPts val="1400"/>
              <a:buFont typeface="Inter Light"/>
              <a:buChar char="●"/>
            </a:pPr>
            <a:r>
              <a:rPr lang="en" dirty="0">
                <a:solidFill>
                  <a:schemeClr val="dk2"/>
                </a:solidFill>
                <a:latin typeface="Inter Medium"/>
                <a:ea typeface="Inter Medium"/>
                <a:cs typeface="Inter Medium"/>
                <a:sym typeface="Inter Medium"/>
              </a:rPr>
              <a:t>Off-ball performance analysis.</a:t>
            </a:r>
            <a:endParaRPr dirty="0">
              <a:solidFill>
                <a:schemeClr val="dk2"/>
              </a:solidFill>
              <a:latin typeface="Inter Medium"/>
              <a:ea typeface="Inter Medium"/>
              <a:cs typeface="Inter Medium"/>
              <a:sym typeface="Inter Medium"/>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For attackers: OBSO[1], C-OBSO[2], positioning value[3]  etc. </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For defenders: VDEP[4], prediction of offensive play[5]  etc.</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	Use complete location data </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-&gt;</a:t>
            </a:r>
            <a:r>
              <a:rPr lang="en" dirty="0">
                <a:solidFill>
                  <a:srgbClr val="666666"/>
                </a:solidFill>
                <a:latin typeface="Inter Light"/>
                <a:ea typeface="Inter Light"/>
                <a:cs typeface="Inter Light"/>
                <a:sym typeface="Inter Light"/>
              </a:rPr>
              <a:t> </a:t>
            </a:r>
            <a:r>
              <a:rPr lang="en" dirty="0">
                <a:solidFill>
                  <a:srgbClr val="E21017"/>
                </a:solidFill>
                <a:latin typeface="Inter Medium"/>
                <a:ea typeface="Inter Medium"/>
                <a:cs typeface="Inter Medium"/>
                <a:sym typeface="Inter Medium"/>
              </a:rPr>
              <a:t>Develop a method that can apply these to incomplete location data.</a:t>
            </a:r>
            <a:endParaRPr dirty="0">
              <a:solidFill>
                <a:srgbClr val="E21017"/>
              </a:solidFill>
              <a:latin typeface="Inter Light"/>
              <a:ea typeface="Inter Light"/>
              <a:cs typeface="Inter Light"/>
              <a:sym typeface="Inter Light"/>
            </a:endParaRPr>
          </a:p>
          <a:p>
            <a:pPr marL="228600" lvl="0" indent="-180340" algn="l" rtl="0">
              <a:lnSpc>
                <a:spcPct val="115000"/>
              </a:lnSpc>
              <a:spcBef>
                <a:spcPts val="1000"/>
              </a:spcBef>
              <a:spcAft>
                <a:spcPts val="0"/>
              </a:spcAft>
              <a:buClr>
                <a:schemeClr val="dk2"/>
              </a:buClr>
              <a:buSzPts val="1400"/>
              <a:buFont typeface="Inter Medium"/>
              <a:buChar char="●"/>
            </a:pPr>
            <a:r>
              <a:rPr lang="en" dirty="0">
                <a:solidFill>
                  <a:schemeClr val="dk2"/>
                </a:solidFill>
                <a:latin typeface="Inter Medium"/>
                <a:ea typeface="Inter Medium"/>
                <a:cs typeface="Inter Medium"/>
                <a:sym typeface="Inter Medium"/>
              </a:rPr>
              <a:t>Performance analysis with incomplete location data.</a:t>
            </a:r>
            <a:endParaRPr u="sng"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For attackers: un-</a:t>
            </a:r>
            <a:r>
              <a:rPr lang="en" dirty="0" err="1">
                <a:solidFill>
                  <a:schemeClr val="dk2"/>
                </a:solidFill>
                <a:latin typeface="Inter Light"/>
                <a:ea typeface="Inter Light"/>
                <a:cs typeface="Inter Light"/>
                <a:sym typeface="Inter Light"/>
              </a:rPr>
              <a:t>xPass</a:t>
            </a:r>
            <a:r>
              <a:rPr lang="en" dirty="0">
                <a:solidFill>
                  <a:schemeClr val="dk2"/>
                </a:solidFill>
                <a:latin typeface="Inter Light"/>
                <a:ea typeface="Inter Light"/>
                <a:cs typeface="Inter Light"/>
                <a:sym typeface="Inter Light"/>
              </a:rPr>
              <a:t>[6], line breaking pass[7]  etc.</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For defenders: GVDEP[8], ball recovery[9]</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0"/>
              </a:spcAft>
              <a:buNone/>
            </a:pPr>
            <a:r>
              <a:rPr lang="en" dirty="0">
                <a:solidFill>
                  <a:schemeClr val="dk2"/>
                </a:solidFill>
                <a:latin typeface="Inter Light"/>
                <a:ea typeface="Inter Light"/>
                <a:cs typeface="Inter Light"/>
                <a:sym typeface="Inter Light"/>
              </a:rPr>
              <a:t>	Very few for defenders </a:t>
            </a:r>
            <a:endParaRPr dirty="0">
              <a:solidFill>
                <a:schemeClr val="dk2"/>
              </a:solidFill>
              <a:latin typeface="Inter Light"/>
              <a:ea typeface="Inter Light"/>
              <a:cs typeface="Inter Light"/>
              <a:sym typeface="Inter Light"/>
            </a:endParaRPr>
          </a:p>
          <a:p>
            <a:pPr marL="182880" lvl="0" indent="0" algn="l" rtl="0">
              <a:lnSpc>
                <a:spcPct val="100000"/>
              </a:lnSpc>
              <a:spcBef>
                <a:spcPts val="1000"/>
              </a:spcBef>
              <a:spcAft>
                <a:spcPts val="1000"/>
              </a:spcAft>
              <a:buNone/>
            </a:pPr>
            <a:r>
              <a:rPr lang="en" dirty="0">
                <a:solidFill>
                  <a:schemeClr val="dk2"/>
                </a:solidFill>
                <a:latin typeface="Inter Light"/>
                <a:ea typeface="Inter Light"/>
                <a:cs typeface="Inter Light"/>
                <a:sym typeface="Inter Light"/>
              </a:rPr>
              <a:t>-&gt;</a:t>
            </a:r>
            <a:r>
              <a:rPr lang="en" dirty="0">
                <a:solidFill>
                  <a:srgbClr val="666666"/>
                </a:solidFill>
                <a:latin typeface="Inter Light"/>
                <a:ea typeface="Inter Light"/>
                <a:cs typeface="Inter Light"/>
                <a:sym typeface="Inter Light"/>
              </a:rPr>
              <a:t> </a:t>
            </a:r>
            <a:r>
              <a:rPr lang="en" dirty="0">
                <a:solidFill>
                  <a:srgbClr val="E21017"/>
                </a:solidFill>
                <a:latin typeface="Inter Medium"/>
                <a:ea typeface="Inter Medium"/>
                <a:cs typeface="Inter Medium"/>
                <a:sym typeface="Inter Medium"/>
              </a:rPr>
              <a:t>Develop another method to evaluate team defense to the evaluation method of attackers.</a:t>
            </a:r>
            <a:endParaRPr dirty="0">
              <a:solidFill>
                <a:srgbClr val="E21017"/>
              </a:solidFill>
              <a:latin typeface="Inter Medium"/>
              <a:ea typeface="Inter Medium"/>
              <a:cs typeface="Inter Medium"/>
              <a:sym typeface="Inter Medium"/>
            </a:endParaRPr>
          </a:p>
        </p:txBody>
      </p:sp>
      <p:pic>
        <p:nvPicPr>
          <p:cNvPr id="50" name="Google Shape;50;p9"/>
          <p:cNvPicPr preferRelativeResize="0"/>
          <p:nvPr/>
        </p:nvPicPr>
        <p:blipFill>
          <a:blip r:embed="rId5">
            <a:alphaModFix/>
          </a:blip>
          <a:stretch>
            <a:fillRect/>
          </a:stretch>
        </p:blipFill>
        <p:spPr>
          <a:xfrm>
            <a:off x="577275" y="1999350"/>
            <a:ext cx="365760" cy="365760"/>
          </a:xfrm>
          <a:prstGeom prst="rect">
            <a:avLst/>
          </a:prstGeom>
          <a:noFill/>
          <a:ln>
            <a:noFill/>
          </a:ln>
        </p:spPr>
      </p:pic>
      <p:pic>
        <p:nvPicPr>
          <p:cNvPr id="51" name="Google Shape;51;p9"/>
          <p:cNvPicPr preferRelativeResize="0"/>
          <p:nvPr/>
        </p:nvPicPr>
        <p:blipFill>
          <a:blip r:embed="rId5">
            <a:alphaModFix/>
          </a:blip>
          <a:stretch>
            <a:fillRect/>
          </a:stretch>
        </p:blipFill>
        <p:spPr>
          <a:xfrm>
            <a:off x="577275" y="3730020"/>
            <a:ext cx="365760" cy="365760"/>
          </a:xfrm>
          <a:prstGeom prst="rect">
            <a:avLst/>
          </a:prstGeom>
          <a:noFill/>
          <a:ln>
            <a:noFill/>
          </a:ln>
        </p:spPr>
      </p:pic>
      <p:pic>
        <p:nvPicPr>
          <p:cNvPr id="5" name="オーディオ 4">
            <a:extLst>
              <a:ext uri="{FF2B5EF4-FFF2-40B4-BE49-F238E27FC236}">
                <a16:creationId xmlns:a16="http://schemas.microsoft.com/office/drawing/2014/main" id="{A01AC1F8-89D8-A59E-6C3F-EFC0DE3BAF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349"/>
    </mc:Choice>
    <mc:Fallback xmlns="">
      <p:transition spd="slow" advTm="79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p:nvPr/>
        </p:nvSpPr>
        <p:spPr>
          <a:xfrm>
            <a:off x="381000" y="935100"/>
            <a:ext cx="8382000" cy="1718700"/>
          </a:xfrm>
          <a:prstGeom prst="rect">
            <a:avLst/>
          </a:prstGeom>
          <a:noFill/>
          <a:ln>
            <a:noFill/>
          </a:ln>
        </p:spPr>
        <p:txBody>
          <a:bodyPr spcFirstLastPara="1" wrap="square" lIns="91425" tIns="91425" rIns="91425" bIns="91425" anchor="t" anchorCtr="0">
            <a:spAutoFit/>
          </a:bodyPr>
          <a:lstStyle/>
          <a:p>
            <a:pPr marL="228600" lvl="0" indent="-193040" algn="l" rtl="0">
              <a:lnSpc>
                <a:spcPct val="115000"/>
              </a:lnSpc>
              <a:spcBef>
                <a:spcPts val="0"/>
              </a:spcBef>
              <a:spcAft>
                <a:spcPts val="0"/>
              </a:spcAft>
              <a:buClr>
                <a:srgbClr val="E21017"/>
              </a:buClr>
              <a:buSzPts val="1600"/>
              <a:buFont typeface="Inter Medium"/>
              <a:buAutoNum type="arabicPeriod"/>
            </a:pPr>
            <a:r>
              <a:rPr lang="en" sz="1600">
                <a:solidFill>
                  <a:srgbClr val="E21017"/>
                </a:solidFill>
                <a:latin typeface="Inter Medium"/>
                <a:ea typeface="Inter Medium"/>
                <a:cs typeface="Inter Medium"/>
                <a:sym typeface="Inter Medium"/>
              </a:rPr>
              <a:t>EF-OBSO (Event and Freeze frame based OBSO)</a:t>
            </a:r>
            <a:endParaRPr sz="1600">
              <a:solidFill>
                <a:srgbClr val="E21017"/>
              </a:solidFill>
              <a:latin typeface="Inter Medium"/>
              <a:ea typeface="Inter Medium"/>
              <a:cs typeface="Inter Medium"/>
              <a:sym typeface="Inter Medium"/>
            </a:endParaRPr>
          </a:p>
          <a:p>
            <a:pPr marL="457200" lvl="0" indent="-317500" algn="l" rtl="0">
              <a:lnSpc>
                <a:spcPct val="115000"/>
              </a:lnSpc>
              <a:spcBef>
                <a:spcPts val="1000"/>
              </a:spcBef>
              <a:spcAft>
                <a:spcPts val="0"/>
              </a:spcAft>
              <a:buClr>
                <a:srgbClr val="666666"/>
              </a:buClr>
              <a:buSzPts val="1400"/>
              <a:buFont typeface="Inter Light"/>
              <a:buChar char="●"/>
            </a:pPr>
            <a:r>
              <a:rPr lang="en">
                <a:solidFill>
                  <a:srgbClr val="666666"/>
                </a:solidFill>
                <a:latin typeface="Inter Light"/>
                <a:ea typeface="Inter Light"/>
                <a:cs typeface="Inter Light"/>
                <a:sym typeface="Inter Light"/>
              </a:rPr>
              <a:t>A method to allow OBSO to be calculated even with incomplete data</a:t>
            </a:r>
            <a:endParaRPr>
              <a:solidFill>
                <a:srgbClr val="666666"/>
              </a:solidFill>
              <a:latin typeface="Inter Light"/>
              <a:ea typeface="Inter Light"/>
              <a:cs typeface="Inter Light"/>
              <a:sym typeface="Inter Light"/>
            </a:endParaRPr>
          </a:p>
          <a:p>
            <a:pPr marL="228600" lvl="0" indent="-193040" algn="l" rtl="0">
              <a:lnSpc>
                <a:spcPct val="115000"/>
              </a:lnSpc>
              <a:spcBef>
                <a:spcPts val="0"/>
              </a:spcBef>
              <a:spcAft>
                <a:spcPts val="0"/>
              </a:spcAft>
              <a:buClr>
                <a:srgbClr val="E21017"/>
              </a:buClr>
              <a:buSzPts val="1600"/>
              <a:buFont typeface="Inter Medium"/>
              <a:buAutoNum type="arabicPeriod"/>
            </a:pPr>
            <a:r>
              <a:rPr lang="en" sz="1600">
                <a:solidFill>
                  <a:srgbClr val="E21017"/>
                </a:solidFill>
                <a:latin typeface="Inter Medium"/>
                <a:ea typeface="Inter Medium"/>
                <a:cs typeface="Inter Medium"/>
                <a:sym typeface="Inter Medium"/>
              </a:rPr>
              <a:t>DRSO (Defensive Response to Scoring Opportunities)</a:t>
            </a:r>
            <a:endParaRPr sz="1600">
              <a:solidFill>
                <a:srgbClr val="E21017"/>
              </a:solidFill>
              <a:latin typeface="Inter Medium"/>
              <a:ea typeface="Inter Medium"/>
              <a:cs typeface="Inter Medium"/>
              <a:sym typeface="Inter Medium"/>
            </a:endParaRPr>
          </a:p>
          <a:p>
            <a:pPr marL="457200" lvl="0" indent="-317500" algn="l" rtl="0">
              <a:lnSpc>
                <a:spcPct val="115000"/>
              </a:lnSpc>
              <a:spcBef>
                <a:spcPts val="1000"/>
              </a:spcBef>
              <a:spcAft>
                <a:spcPts val="0"/>
              </a:spcAft>
              <a:buClr>
                <a:srgbClr val="666666"/>
              </a:buClr>
              <a:buSzPts val="1400"/>
              <a:buFont typeface="Inter Light"/>
              <a:buChar char="●"/>
            </a:pPr>
            <a:r>
              <a:rPr lang="en">
                <a:solidFill>
                  <a:srgbClr val="666666"/>
                </a:solidFill>
                <a:latin typeface="Inter Light"/>
                <a:ea typeface="Inter Light"/>
                <a:cs typeface="Inter Light"/>
                <a:sym typeface="Inter Light"/>
              </a:rPr>
              <a:t>A method to apply EF-OBSO to evaluations of defenders’ optimal positionings </a:t>
            </a:r>
            <a:r>
              <a:rPr lang="en">
                <a:solidFill>
                  <a:srgbClr val="666666"/>
                </a:solidFill>
                <a:latin typeface="Inter Medium"/>
                <a:ea typeface="Inter Medium"/>
                <a:cs typeface="Inter Medium"/>
                <a:sym typeface="Inter Medium"/>
              </a:rPr>
              <a:t>using counterfactuals</a:t>
            </a:r>
            <a:r>
              <a:rPr lang="en">
                <a:solidFill>
                  <a:srgbClr val="666666"/>
                </a:solidFill>
                <a:latin typeface="Inter Light"/>
                <a:ea typeface="Inter Light"/>
                <a:cs typeface="Inter Light"/>
                <a:sym typeface="Inter Light"/>
              </a:rPr>
              <a:t>.</a:t>
            </a:r>
            <a:endParaRPr sz="1600">
              <a:solidFill>
                <a:srgbClr val="666666"/>
              </a:solidFill>
              <a:latin typeface="Inter Medium"/>
              <a:ea typeface="Inter Medium"/>
              <a:cs typeface="Inter Medium"/>
              <a:sym typeface="Inter Medium"/>
            </a:endParaRPr>
          </a:p>
        </p:txBody>
      </p:sp>
      <p:sp>
        <p:nvSpPr>
          <p:cNvPr id="57" name="Google Shape;57;p10"/>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Proposed Methodology</a:t>
            </a:r>
            <a:endParaRPr sz="2400">
              <a:solidFill>
                <a:srgbClr val="E21017"/>
              </a:solidFill>
              <a:latin typeface="Inter ExtraLight"/>
              <a:ea typeface="Inter ExtraLight"/>
              <a:cs typeface="Inter ExtraLight"/>
              <a:sym typeface="Inter ExtraLight"/>
            </a:endParaRPr>
          </a:p>
        </p:txBody>
      </p:sp>
      <p:sp>
        <p:nvSpPr>
          <p:cNvPr id="58" name="Google Shape;58;p10"/>
          <p:cNvSpPr txBox="1"/>
          <p:nvPr/>
        </p:nvSpPr>
        <p:spPr>
          <a:xfrm>
            <a:off x="1296900" y="2956400"/>
            <a:ext cx="6550200" cy="431100"/>
          </a:xfrm>
          <a:prstGeom prst="rect">
            <a:avLst/>
          </a:prstGeom>
          <a:noFill/>
          <a:ln w="28575" cap="flat" cmpd="sng">
            <a:solidFill>
              <a:srgbClr val="E21017"/>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chemeClr val="dk2"/>
                </a:solidFill>
                <a:latin typeface="Inter Medium"/>
                <a:ea typeface="Inter Medium"/>
                <a:cs typeface="Inter Medium"/>
                <a:sym typeface="Inter Medium"/>
              </a:rPr>
              <a:t>Everyone can easily calculate OBSO and evaluate football tactics.</a:t>
            </a:r>
            <a:endParaRPr sz="1600">
              <a:solidFill>
                <a:schemeClr val="dk2"/>
              </a:solidFill>
              <a:latin typeface="Inter Medium"/>
              <a:ea typeface="Inter Medium"/>
              <a:cs typeface="Inter Medium"/>
              <a:sym typeface="Inter Medium"/>
            </a:endParaRPr>
          </a:p>
        </p:txBody>
      </p:sp>
      <p:pic>
        <p:nvPicPr>
          <p:cNvPr id="12" name="オーディオ 11">
            <a:extLst>
              <a:ext uri="{FF2B5EF4-FFF2-40B4-BE49-F238E27FC236}">
                <a16:creationId xmlns:a16="http://schemas.microsoft.com/office/drawing/2014/main" id="{70AAD011-71AE-68EB-E499-3D10A49030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917"/>
    </mc:Choice>
    <mc:Fallback xmlns="">
      <p:transition spd="slow" advTm="4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1"/>
          <p:cNvSpPr/>
          <p:nvPr/>
        </p:nvSpPr>
        <p:spPr>
          <a:xfrm>
            <a:off x="4572000" y="0"/>
            <a:ext cx="4572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457200" y="457200"/>
            <a:ext cx="3657600" cy="36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2400">
                <a:solidFill>
                  <a:srgbClr val="E21017"/>
                </a:solidFill>
                <a:latin typeface="Inter ExtraLight"/>
                <a:ea typeface="Inter ExtraLight"/>
                <a:cs typeface="Inter ExtraLight"/>
                <a:sym typeface="Inter ExtraLight"/>
              </a:rPr>
              <a:t>OBSO</a:t>
            </a:r>
            <a:endParaRPr sz="2400">
              <a:solidFill>
                <a:srgbClr val="E21017"/>
              </a:solidFill>
              <a:latin typeface="Inter ExtraLight"/>
              <a:ea typeface="Inter ExtraLight"/>
              <a:cs typeface="Inter ExtraLight"/>
              <a:sym typeface="Inter ExtraLight"/>
            </a:endParaRPr>
          </a:p>
        </p:txBody>
      </p:sp>
      <p:sp>
        <p:nvSpPr>
          <p:cNvPr id="65" name="Google Shape;65;p11"/>
          <p:cNvSpPr txBox="1"/>
          <p:nvPr/>
        </p:nvSpPr>
        <p:spPr>
          <a:xfrm>
            <a:off x="457200" y="935100"/>
            <a:ext cx="8229600" cy="231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000"/>
              </a:spcAft>
              <a:buNone/>
            </a:pPr>
            <a:r>
              <a:rPr lang="en" sz="1500">
                <a:solidFill>
                  <a:srgbClr val="666666"/>
                </a:solidFill>
                <a:latin typeface="Inter Medium"/>
                <a:ea typeface="Inter Medium"/>
                <a:cs typeface="Inter Medium"/>
                <a:sym typeface="Inter Medium"/>
              </a:rPr>
              <a:t>To express the probability of whether </a:t>
            </a:r>
            <a:r>
              <a:rPr lang="en" sz="1500" u="sng">
                <a:solidFill>
                  <a:srgbClr val="666666"/>
                </a:solidFill>
                <a:latin typeface="Inter Medium"/>
                <a:ea typeface="Inter Medium"/>
                <a:cs typeface="Inter Medium"/>
                <a:sym typeface="Inter Medium"/>
              </a:rPr>
              <a:t>an off-ball player</a:t>
            </a:r>
            <a:r>
              <a:rPr lang="en" sz="1500">
                <a:solidFill>
                  <a:srgbClr val="666666"/>
                </a:solidFill>
                <a:latin typeface="Inter Medium"/>
                <a:ea typeface="Inter Medium"/>
                <a:cs typeface="Inter Medium"/>
                <a:sym typeface="Inter Medium"/>
              </a:rPr>
              <a:t> can score a goal in the next state.</a:t>
            </a:r>
            <a:r>
              <a:rPr lang="en" sz="1300">
                <a:solidFill>
                  <a:srgbClr val="666666"/>
                </a:solidFill>
                <a:latin typeface="Inter Light"/>
                <a:ea typeface="Inter Light"/>
                <a:cs typeface="Inter Light"/>
                <a:sym typeface="Inter Light"/>
              </a:rPr>
              <a:t> </a:t>
            </a:r>
            <a:endParaRPr sz="1300">
              <a:solidFill>
                <a:srgbClr val="666666"/>
              </a:solidFill>
              <a:latin typeface="Inter Light"/>
              <a:ea typeface="Inter Light"/>
              <a:cs typeface="Inter Light"/>
              <a:sym typeface="Inter Light"/>
            </a:endParaRPr>
          </a:p>
        </p:txBody>
      </p:sp>
      <p:sp>
        <p:nvSpPr>
          <p:cNvPr id="66" name="Google Shape;66;p11"/>
          <p:cNvSpPr txBox="1"/>
          <p:nvPr/>
        </p:nvSpPr>
        <p:spPr>
          <a:xfrm>
            <a:off x="6721850" y="4255200"/>
            <a:ext cx="1550700" cy="431100"/>
          </a:xfrm>
          <a:prstGeom prst="rect">
            <a:avLst/>
          </a:prstGeom>
          <a:solidFill>
            <a:srgbClr val="1D1D1D"/>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b="1">
                <a:solidFill>
                  <a:srgbClr val="FFFFFF"/>
                </a:solidFill>
                <a:latin typeface="Inter"/>
                <a:ea typeface="Inter"/>
                <a:cs typeface="Inter"/>
                <a:sym typeface="Inter"/>
              </a:rPr>
              <a:t>This Image is placeholder.</a:t>
            </a:r>
            <a:br>
              <a:rPr lang="en" sz="800" b="1">
                <a:solidFill>
                  <a:srgbClr val="FFFFFF"/>
                </a:solidFill>
                <a:latin typeface="Inter"/>
                <a:ea typeface="Inter"/>
                <a:cs typeface="Inter"/>
                <a:sym typeface="Inter"/>
              </a:rPr>
            </a:br>
            <a:r>
              <a:rPr lang="en" sz="800" b="1">
                <a:solidFill>
                  <a:srgbClr val="FFFFFF"/>
                </a:solidFill>
                <a:latin typeface="Inter"/>
                <a:ea typeface="Inter"/>
                <a:cs typeface="Inter"/>
                <a:sym typeface="Inter"/>
              </a:rPr>
              <a:t>Click &gt; Replace Image</a:t>
            </a:r>
            <a:endParaRPr sz="500">
              <a:solidFill>
                <a:srgbClr val="FFFFFF"/>
              </a:solidFill>
              <a:latin typeface="Inter Light"/>
              <a:ea typeface="Inter Light"/>
              <a:cs typeface="Inter Light"/>
              <a:sym typeface="Inter Light"/>
            </a:endParaRPr>
          </a:p>
        </p:txBody>
      </p:sp>
      <p:pic>
        <p:nvPicPr>
          <p:cNvPr id="67" name="Google Shape;67;p11"/>
          <p:cNvPicPr preferRelativeResize="0"/>
          <p:nvPr/>
        </p:nvPicPr>
        <p:blipFill>
          <a:blip r:embed="rId5">
            <a:alphaModFix/>
          </a:blip>
          <a:stretch>
            <a:fillRect/>
          </a:stretch>
        </p:blipFill>
        <p:spPr>
          <a:xfrm>
            <a:off x="4572000" y="1287925"/>
            <a:ext cx="4114798" cy="2567648"/>
          </a:xfrm>
          <a:prstGeom prst="rect">
            <a:avLst/>
          </a:prstGeom>
          <a:noFill/>
          <a:ln>
            <a:noFill/>
          </a:ln>
        </p:spPr>
      </p:pic>
      <p:sp>
        <p:nvSpPr>
          <p:cNvPr id="68" name="Google Shape;68;p11"/>
          <p:cNvSpPr txBox="1"/>
          <p:nvPr/>
        </p:nvSpPr>
        <p:spPr>
          <a:xfrm>
            <a:off x="457200" y="1653675"/>
            <a:ext cx="4114800" cy="1101600"/>
          </a:xfrm>
          <a:prstGeom prst="rect">
            <a:avLst/>
          </a:prstGeom>
          <a:noFill/>
          <a:ln>
            <a:noFill/>
          </a:ln>
        </p:spPr>
        <p:txBody>
          <a:bodyPr spcFirstLastPara="1" wrap="square" lIns="91425" tIns="91425" rIns="91425" bIns="91425" anchor="t" anchorCtr="0">
            <a:spAutoFit/>
          </a:bodyPr>
          <a:lstStyle/>
          <a:p>
            <a:pPr marL="228600" lvl="0" indent="-173990" algn="l" rtl="0">
              <a:lnSpc>
                <a:spcPct val="115000"/>
              </a:lnSpc>
              <a:spcBef>
                <a:spcPts val="0"/>
              </a:spcBef>
              <a:spcAft>
                <a:spcPts val="0"/>
              </a:spcAft>
              <a:buClr>
                <a:srgbClr val="E21017"/>
              </a:buClr>
              <a:buSzPts val="1300"/>
              <a:buFont typeface="Inter Light"/>
              <a:buChar char="●"/>
            </a:pPr>
            <a:r>
              <a:rPr lang="en" sz="1300">
                <a:solidFill>
                  <a:srgbClr val="666666"/>
                </a:solidFill>
                <a:latin typeface="Inter Light"/>
                <a:ea typeface="Inter Light"/>
                <a:cs typeface="Inter Light"/>
                <a:sym typeface="Inter Light"/>
              </a:rPr>
              <a:t>Evaluate </a:t>
            </a:r>
            <a:r>
              <a:rPr lang="en" sz="1300" u="sng">
                <a:solidFill>
                  <a:srgbClr val="666666"/>
                </a:solidFill>
                <a:latin typeface="Inter Light"/>
                <a:ea typeface="Inter Light"/>
                <a:cs typeface="Inter Light"/>
                <a:sym typeface="Inter Light"/>
              </a:rPr>
              <a:t>off-ball attackers</a:t>
            </a:r>
            <a:r>
              <a:rPr lang="en" sz="1300">
                <a:solidFill>
                  <a:srgbClr val="666666"/>
                </a:solidFill>
                <a:latin typeface="Inter Light"/>
                <a:ea typeface="Inter Light"/>
                <a:cs typeface="Inter Light"/>
                <a:sym typeface="Inter Light"/>
              </a:rPr>
              <a:t>.</a:t>
            </a:r>
            <a:endParaRPr sz="1300">
              <a:solidFill>
                <a:srgbClr val="666666"/>
              </a:solidFill>
              <a:latin typeface="Inter Light"/>
              <a:ea typeface="Inter Light"/>
              <a:cs typeface="Inter Light"/>
              <a:sym typeface="Inter Light"/>
            </a:endParaRPr>
          </a:p>
          <a:p>
            <a:pPr marL="228600" lvl="0" indent="-173990" algn="l" rtl="0">
              <a:lnSpc>
                <a:spcPct val="115000"/>
              </a:lnSpc>
              <a:spcBef>
                <a:spcPts val="1000"/>
              </a:spcBef>
              <a:spcAft>
                <a:spcPts val="0"/>
              </a:spcAft>
              <a:buClr>
                <a:srgbClr val="E21017"/>
              </a:buClr>
              <a:buSzPts val="1300"/>
              <a:buFont typeface="Inter Light"/>
              <a:buChar char="●"/>
            </a:pPr>
            <a:r>
              <a:rPr lang="en" sz="1300" u="sng">
                <a:solidFill>
                  <a:srgbClr val="666666"/>
                </a:solidFill>
                <a:latin typeface="Inter Light"/>
                <a:ea typeface="Inter Light"/>
                <a:cs typeface="Inter Light"/>
                <a:sym typeface="Inter Light"/>
              </a:rPr>
              <a:t>Able to interpret</a:t>
            </a:r>
            <a:r>
              <a:rPr lang="en" sz="1300">
                <a:solidFill>
                  <a:srgbClr val="666666"/>
                </a:solidFill>
                <a:latin typeface="Inter Light"/>
                <a:ea typeface="Inter Light"/>
                <a:cs typeface="Inter Light"/>
                <a:sym typeface="Inter Light"/>
              </a:rPr>
              <a:t> the model.</a:t>
            </a:r>
            <a:endParaRPr sz="1300">
              <a:solidFill>
                <a:srgbClr val="666666"/>
              </a:solidFill>
              <a:latin typeface="Inter Light"/>
              <a:ea typeface="Inter Light"/>
              <a:cs typeface="Inter Light"/>
              <a:sym typeface="Inter Light"/>
            </a:endParaRPr>
          </a:p>
          <a:p>
            <a:pPr marL="228600" lvl="0" indent="-173990" algn="l" rtl="0">
              <a:lnSpc>
                <a:spcPct val="115000"/>
              </a:lnSpc>
              <a:spcBef>
                <a:spcPts val="1000"/>
              </a:spcBef>
              <a:spcAft>
                <a:spcPts val="1000"/>
              </a:spcAft>
              <a:buClr>
                <a:srgbClr val="E21017"/>
              </a:buClr>
              <a:buSzPts val="1300"/>
              <a:buFont typeface="Inter Light"/>
              <a:buChar char="●"/>
            </a:pPr>
            <a:r>
              <a:rPr lang="en" sz="1300">
                <a:solidFill>
                  <a:srgbClr val="666666"/>
                </a:solidFill>
                <a:latin typeface="Inter Light"/>
                <a:ea typeface="Inter Light"/>
                <a:cs typeface="Inter Light"/>
                <a:sym typeface="Inter Light"/>
              </a:rPr>
              <a:t>Predict scores using </a:t>
            </a:r>
            <a:r>
              <a:rPr lang="en" sz="1300" u="sng">
                <a:solidFill>
                  <a:srgbClr val="666666"/>
                </a:solidFill>
                <a:latin typeface="Inter Light"/>
                <a:ea typeface="Inter Light"/>
                <a:cs typeface="Inter Light"/>
                <a:sym typeface="Inter Light"/>
              </a:rPr>
              <a:t>all players information</a:t>
            </a:r>
            <a:r>
              <a:rPr lang="en" sz="1300">
                <a:solidFill>
                  <a:srgbClr val="666666"/>
                </a:solidFill>
                <a:latin typeface="Inter Light"/>
                <a:ea typeface="Inter Light"/>
                <a:cs typeface="Inter Light"/>
                <a:sym typeface="Inter Light"/>
              </a:rPr>
              <a:t>.</a:t>
            </a:r>
            <a:endParaRPr sz="1300">
              <a:solidFill>
                <a:srgbClr val="666666"/>
              </a:solidFill>
              <a:latin typeface="Inter Light"/>
              <a:ea typeface="Inter Light"/>
              <a:cs typeface="Inter Light"/>
              <a:sym typeface="Inter Light"/>
            </a:endParaRPr>
          </a:p>
        </p:txBody>
      </p:sp>
      <p:pic>
        <p:nvPicPr>
          <p:cNvPr id="69" name="Google Shape;69;p11"/>
          <p:cNvPicPr preferRelativeResize="0"/>
          <p:nvPr/>
        </p:nvPicPr>
        <p:blipFill>
          <a:blip r:embed="rId6">
            <a:alphaModFix/>
          </a:blip>
          <a:stretch>
            <a:fillRect/>
          </a:stretch>
        </p:blipFill>
        <p:spPr>
          <a:xfrm>
            <a:off x="457200" y="1287925"/>
            <a:ext cx="365760" cy="365760"/>
          </a:xfrm>
          <a:prstGeom prst="rect">
            <a:avLst/>
          </a:prstGeom>
          <a:noFill/>
          <a:ln>
            <a:noFill/>
          </a:ln>
        </p:spPr>
      </p:pic>
      <p:pic>
        <p:nvPicPr>
          <p:cNvPr id="70" name="Google Shape;70;p11"/>
          <p:cNvPicPr preferRelativeResize="0"/>
          <p:nvPr/>
        </p:nvPicPr>
        <p:blipFill>
          <a:blip r:embed="rId7">
            <a:alphaModFix/>
          </a:blip>
          <a:stretch>
            <a:fillRect/>
          </a:stretch>
        </p:blipFill>
        <p:spPr>
          <a:xfrm>
            <a:off x="457200" y="2755275"/>
            <a:ext cx="365760" cy="365760"/>
          </a:xfrm>
          <a:prstGeom prst="rect">
            <a:avLst/>
          </a:prstGeom>
          <a:noFill/>
          <a:ln>
            <a:noFill/>
          </a:ln>
        </p:spPr>
      </p:pic>
      <p:sp>
        <p:nvSpPr>
          <p:cNvPr id="71" name="Google Shape;71;p11"/>
          <p:cNvSpPr txBox="1"/>
          <p:nvPr/>
        </p:nvSpPr>
        <p:spPr>
          <a:xfrm>
            <a:off x="457200" y="3121025"/>
            <a:ext cx="4114800" cy="1101600"/>
          </a:xfrm>
          <a:prstGeom prst="rect">
            <a:avLst/>
          </a:prstGeom>
          <a:noFill/>
          <a:ln>
            <a:noFill/>
          </a:ln>
        </p:spPr>
        <p:txBody>
          <a:bodyPr spcFirstLastPara="1" wrap="square" lIns="91425" tIns="91425" rIns="91425" bIns="91425" anchor="t" anchorCtr="0">
            <a:spAutoFit/>
          </a:bodyPr>
          <a:lstStyle/>
          <a:p>
            <a:pPr marL="228600" lvl="0" indent="-173990" algn="l" rtl="0">
              <a:lnSpc>
                <a:spcPct val="115000"/>
              </a:lnSpc>
              <a:spcBef>
                <a:spcPts val="0"/>
              </a:spcBef>
              <a:spcAft>
                <a:spcPts val="0"/>
              </a:spcAft>
              <a:buClr>
                <a:schemeClr val="accent1"/>
              </a:buClr>
              <a:buSzPts val="1300"/>
              <a:buFont typeface="Inter Light"/>
              <a:buChar char="●"/>
            </a:pPr>
            <a:r>
              <a:rPr lang="en" sz="1300">
                <a:solidFill>
                  <a:srgbClr val="666666"/>
                </a:solidFill>
                <a:latin typeface="Inter Light"/>
                <a:ea typeface="Inter Light"/>
                <a:cs typeface="Inter Light"/>
                <a:sym typeface="Inter Light"/>
              </a:rPr>
              <a:t>Only for </a:t>
            </a:r>
            <a:r>
              <a:rPr lang="en" sz="1300" u="sng">
                <a:solidFill>
                  <a:srgbClr val="666666"/>
                </a:solidFill>
                <a:latin typeface="Inter Light"/>
                <a:ea typeface="Inter Light"/>
                <a:cs typeface="Inter Light"/>
                <a:sym typeface="Inter Light"/>
              </a:rPr>
              <a:t>complete location data</a:t>
            </a:r>
            <a:r>
              <a:rPr lang="en" sz="1300">
                <a:solidFill>
                  <a:srgbClr val="666666"/>
                </a:solidFill>
                <a:latin typeface="Inter Light"/>
                <a:ea typeface="Inter Light"/>
                <a:cs typeface="Inter Light"/>
                <a:sym typeface="Inter Light"/>
              </a:rPr>
              <a:t>.</a:t>
            </a:r>
            <a:endParaRPr sz="1300">
              <a:solidFill>
                <a:srgbClr val="666666"/>
              </a:solidFill>
              <a:latin typeface="Inter Light"/>
              <a:ea typeface="Inter Light"/>
              <a:cs typeface="Inter Light"/>
              <a:sym typeface="Inter Light"/>
            </a:endParaRPr>
          </a:p>
          <a:p>
            <a:pPr marL="228600" lvl="0" indent="-173990" algn="l" rtl="0">
              <a:lnSpc>
                <a:spcPct val="115000"/>
              </a:lnSpc>
              <a:spcBef>
                <a:spcPts val="1000"/>
              </a:spcBef>
              <a:spcAft>
                <a:spcPts val="0"/>
              </a:spcAft>
              <a:buClr>
                <a:schemeClr val="accent1"/>
              </a:buClr>
              <a:buSzPts val="1300"/>
              <a:buFont typeface="Inter Light"/>
              <a:buChar char="●"/>
            </a:pPr>
            <a:r>
              <a:rPr lang="en" sz="1300">
                <a:solidFill>
                  <a:srgbClr val="666666"/>
                </a:solidFill>
                <a:latin typeface="Inter Light"/>
                <a:ea typeface="Inter Light"/>
                <a:cs typeface="Inter Light"/>
                <a:sym typeface="Inter Light"/>
              </a:rPr>
              <a:t>Only for </a:t>
            </a:r>
            <a:r>
              <a:rPr lang="en" sz="1300" u="sng">
                <a:solidFill>
                  <a:srgbClr val="666666"/>
                </a:solidFill>
                <a:latin typeface="Inter Light"/>
                <a:ea typeface="Inter Light"/>
                <a:cs typeface="Inter Light"/>
                <a:sym typeface="Inter Light"/>
              </a:rPr>
              <a:t>attackers</a:t>
            </a:r>
            <a:r>
              <a:rPr lang="en" sz="1300">
                <a:solidFill>
                  <a:srgbClr val="666666"/>
                </a:solidFill>
                <a:latin typeface="Inter Light"/>
                <a:ea typeface="Inter Light"/>
                <a:cs typeface="Inter Light"/>
                <a:sym typeface="Inter Light"/>
              </a:rPr>
              <a:t>.</a:t>
            </a:r>
            <a:endParaRPr sz="1300">
              <a:solidFill>
                <a:srgbClr val="666666"/>
              </a:solidFill>
              <a:latin typeface="Inter Light"/>
              <a:ea typeface="Inter Light"/>
              <a:cs typeface="Inter Light"/>
              <a:sym typeface="Inter Light"/>
            </a:endParaRPr>
          </a:p>
          <a:p>
            <a:pPr marL="228600" lvl="0" indent="-173990" algn="l" rtl="0">
              <a:lnSpc>
                <a:spcPct val="115000"/>
              </a:lnSpc>
              <a:spcBef>
                <a:spcPts val="1000"/>
              </a:spcBef>
              <a:spcAft>
                <a:spcPts val="1000"/>
              </a:spcAft>
              <a:buClr>
                <a:schemeClr val="accent1"/>
              </a:buClr>
              <a:buSzPts val="1300"/>
              <a:buFont typeface="Inter Light"/>
              <a:buChar char="●"/>
            </a:pPr>
            <a:r>
              <a:rPr lang="en" sz="1300">
                <a:solidFill>
                  <a:srgbClr val="666666"/>
                </a:solidFill>
                <a:latin typeface="Inter Light"/>
                <a:ea typeface="Inter Light"/>
                <a:cs typeface="Inter Light"/>
                <a:sym typeface="Inter Light"/>
              </a:rPr>
              <a:t>Only for </a:t>
            </a:r>
            <a:r>
              <a:rPr lang="en" sz="1300" u="sng">
                <a:solidFill>
                  <a:srgbClr val="666666"/>
                </a:solidFill>
                <a:latin typeface="Inter Light"/>
                <a:ea typeface="Inter Light"/>
                <a:cs typeface="Inter Light"/>
                <a:sym typeface="Inter Light"/>
              </a:rPr>
              <a:t>what actually happened</a:t>
            </a:r>
            <a:r>
              <a:rPr lang="en" sz="1300">
                <a:solidFill>
                  <a:srgbClr val="666666"/>
                </a:solidFill>
                <a:latin typeface="Inter Light"/>
                <a:ea typeface="Inter Light"/>
                <a:cs typeface="Inter Light"/>
                <a:sym typeface="Inter Light"/>
              </a:rPr>
              <a:t>.</a:t>
            </a:r>
            <a:endParaRPr sz="1300">
              <a:solidFill>
                <a:srgbClr val="666666"/>
              </a:solidFill>
              <a:latin typeface="Inter Light"/>
              <a:ea typeface="Inter Light"/>
              <a:cs typeface="Inter Light"/>
              <a:sym typeface="Inter Light"/>
            </a:endParaRPr>
          </a:p>
        </p:txBody>
      </p:sp>
      <p:sp>
        <p:nvSpPr>
          <p:cNvPr id="72" name="Google Shape;72;p11"/>
          <p:cNvSpPr txBox="1"/>
          <p:nvPr/>
        </p:nvSpPr>
        <p:spPr>
          <a:xfrm>
            <a:off x="4697700" y="3817050"/>
            <a:ext cx="38634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44546A"/>
                </a:solidFill>
                <a:latin typeface="Inter Light"/>
                <a:ea typeface="Inter Light"/>
                <a:cs typeface="Inter Light"/>
                <a:sym typeface="Inter Light"/>
              </a:rPr>
              <a:t>Example of OBSO model: probability density of scoring with the next on-ball event at the specified location (cited by [1])</a:t>
            </a:r>
            <a:endParaRPr sz="1700">
              <a:solidFill>
                <a:srgbClr val="666666"/>
              </a:solidFill>
              <a:latin typeface="Inter Light"/>
              <a:ea typeface="Inter Light"/>
              <a:cs typeface="Inter Light"/>
              <a:sym typeface="Inter Light"/>
            </a:endParaRPr>
          </a:p>
        </p:txBody>
      </p:sp>
      <p:pic>
        <p:nvPicPr>
          <p:cNvPr id="8" name="オーディオ 7">
            <a:extLst>
              <a:ext uri="{FF2B5EF4-FFF2-40B4-BE49-F238E27FC236}">
                <a16:creationId xmlns:a16="http://schemas.microsoft.com/office/drawing/2014/main" id="{24F563C7-110A-9376-CF1A-4E4D68A342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088"/>
    </mc:Choice>
    <mc:Fallback xmlns="">
      <p:transition spd="slow" advTm="45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2"/>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EF-OBSO</a:t>
            </a:r>
            <a:endParaRPr sz="2400">
              <a:solidFill>
                <a:srgbClr val="E21017"/>
              </a:solidFill>
              <a:latin typeface="Inter ExtraLight"/>
              <a:ea typeface="Inter ExtraLight"/>
              <a:cs typeface="Inter ExtraLight"/>
              <a:sym typeface="Inter ExtraLight"/>
            </a:endParaRPr>
          </a:p>
        </p:txBody>
      </p:sp>
      <p:sp>
        <p:nvSpPr>
          <p:cNvPr id="78" name="Google Shape;78;p12"/>
          <p:cNvSpPr txBox="1"/>
          <p:nvPr/>
        </p:nvSpPr>
        <p:spPr>
          <a:xfrm>
            <a:off x="457200" y="935100"/>
            <a:ext cx="8382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600">
                <a:solidFill>
                  <a:srgbClr val="666666"/>
                </a:solidFill>
                <a:latin typeface="Inter Medium"/>
                <a:ea typeface="Inter Medium"/>
                <a:cs typeface="Inter Medium"/>
                <a:sym typeface="Inter Medium"/>
              </a:rPr>
              <a:t>To calculate OBSO even with </a:t>
            </a:r>
            <a:r>
              <a:rPr lang="en" sz="1600" u="sng">
                <a:solidFill>
                  <a:srgbClr val="666666"/>
                </a:solidFill>
                <a:latin typeface="Inter Medium"/>
                <a:ea typeface="Inter Medium"/>
                <a:cs typeface="Inter Medium"/>
                <a:sym typeface="Inter Medium"/>
              </a:rPr>
              <a:t>event and freeze frame data</a:t>
            </a:r>
            <a:endParaRPr u="sng">
              <a:solidFill>
                <a:srgbClr val="666666"/>
              </a:solidFill>
              <a:latin typeface="Inter Light"/>
              <a:ea typeface="Inter Light"/>
              <a:cs typeface="Inter Light"/>
              <a:sym typeface="Inter Light"/>
            </a:endParaRPr>
          </a:p>
        </p:txBody>
      </p:sp>
      <p:sp>
        <p:nvSpPr>
          <p:cNvPr id="79" name="Google Shape;79;p12"/>
          <p:cNvSpPr txBox="1"/>
          <p:nvPr/>
        </p:nvSpPr>
        <p:spPr>
          <a:xfrm>
            <a:off x="4074900" y="1366200"/>
            <a:ext cx="4611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Clr>
                <a:schemeClr val="dk1"/>
              </a:buClr>
              <a:buSzPts val="1100"/>
              <a:buFont typeface="Arial"/>
              <a:buNone/>
            </a:pPr>
            <a:r>
              <a:rPr lang="en">
                <a:solidFill>
                  <a:srgbClr val="666666"/>
                </a:solidFill>
                <a:latin typeface="Inter Light"/>
                <a:ea typeface="Inter Light"/>
                <a:cs typeface="Inter Light"/>
                <a:sym typeface="Inter Light"/>
              </a:rPr>
              <a:t>location data </a:t>
            </a:r>
            <a:r>
              <a:rPr lang="en" u="sng">
                <a:solidFill>
                  <a:srgbClr val="666666"/>
                </a:solidFill>
                <a:latin typeface="Inter Light"/>
                <a:ea typeface="Inter Light"/>
                <a:cs typeface="Inter Light"/>
                <a:sym typeface="Inter Light"/>
              </a:rPr>
              <a:t>without coordinates for some players and velocities for all players</a:t>
            </a:r>
            <a:endParaRPr u="sng"/>
          </a:p>
        </p:txBody>
      </p:sp>
      <p:cxnSp>
        <p:nvCxnSpPr>
          <p:cNvPr id="80" name="Google Shape;80;p12"/>
          <p:cNvCxnSpPr/>
          <p:nvPr/>
        </p:nvCxnSpPr>
        <p:spPr>
          <a:xfrm rot="10800000">
            <a:off x="3841325" y="1366925"/>
            <a:ext cx="274200" cy="274200"/>
          </a:xfrm>
          <a:prstGeom prst="bentConnector3">
            <a:avLst>
              <a:gd name="adj1" fmla="val 100529"/>
            </a:avLst>
          </a:prstGeom>
          <a:noFill/>
          <a:ln w="19050" cap="flat" cmpd="sng">
            <a:solidFill>
              <a:schemeClr val="dk2"/>
            </a:solidFill>
            <a:prstDash val="solid"/>
            <a:round/>
            <a:headEnd type="stealth" w="med" len="med"/>
            <a:tailEnd type="none" w="med" len="med"/>
          </a:ln>
        </p:spPr>
      </p:cxnSp>
      <p:sp>
        <p:nvSpPr>
          <p:cNvPr id="81" name="Google Shape;81;p12"/>
          <p:cNvSpPr txBox="1"/>
          <p:nvPr/>
        </p:nvSpPr>
        <p:spPr>
          <a:xfrm>
            <a:off x="457200" y="2014200"/>
            <a:ext cx="8382000" cy="231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666666"/>
                </a:solidFill>
                <a:latin typeface="Inter Medium"/>
                <a:ea typeface="Inter Medium"/>
                <a:cs typeface="Inter Medium"/>
                <a:sym typeface="Inter Medium"/>
              </a:rPr>
              <a:t>Solution: </a:t>
            </a:r>
            <a:r>
              <a:rPr lang="en" sz="1600">
                <a:solidFill>
                  <a:srgbClr val="E21017"/>
                </a:solidFill>
                <a:latin typeface="Inter Medium"/>
                <a:ea typeface="Inter Medium"/>
                <a:cs typeface="Inter Medium"/>
                <a:sym typeface="Inter Medium"/>
              </a:rPr>
              <a:t>Only for events in the attacking third.</a:t>
            </a:r>
            <a:endParaRPr sz="1200">
              <a:solidFill>
                <a:srgbClr val="E21017"/>
              </a:solidFill>
              <a:latin typeface="Inter Medium"/>
              <a:ea typeface="Inter Medium"/>
              <a:cs typeface="Inter Medium"/>
              <a:sym typeface="Inter Medium"/>
            </a:endParaRPr>
          </a:p>
          <a:p>
            <a:pPr marL="0" lvl="0" indent="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Advantages</a:t>
            </a:r>
            <a:endParaRPr sz="1200">
              <a:solidFill>
                <a:srgbClr val="666666"/>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a:pPr>
            <a:r>
              <a:rPr lang="en">
                <a:solidFill>
                  <a:srgbClr val="666666"/>
                </a:solidFill>
                <a:latin typeface="Inter Light"/>
                <a:ea typeface="Inter Light"/>
                <a:cs typeface="Inter Light"/>
                <a:sym typeface="Inter Light"/>
              </a:rPr>
              <a:t>Consider information on </a:t>
            </a:r>
            <a:r>
              <a:rPr lang="en" u="sng">
                <a:solidFill>
                  <a:srgbClr val="666666"/>
                </a:solidFill>
                <a:latin typeface="Inter Light"/>
                <a:ea typeface="Inter Light"/>
                <a:cs typeface="Inter Light"/>
                <a:sym typeface="Inter Light"/>
              </a:rPr>
              <a:t>more players</a:t>
            </a:r>
            <a:r>
              <a:rPr lang="en">
                <a:solidFill>
                  <a:srgbClr val="666666"/>
                </a:solidFill>
                <a:latin typeface="Inter Light"/>
                <a:ea typeface="Inter Light"/>
                <a:cs typeface="Inter Light"/>
                <a:sym typeface="Inter Light"/>
              </a:rPr>
              <a:t>.</a:t>
            </a:r>
            <a:endParaRPr>
              <a:solidFill>
                <a:srgbClr val="666666"/>
              </a:solidFill>
              <a:latin typeface="Inter Light"/>
              <a:ea typeface="Inter Light"/>
              <a:cs typeface="Inter Light"/>
              <a:sym typeface="Inter Light"/>
            </a:endParaRPr>
          </a:p>
          <a:p>
            <a:pPr marL="0" lvl="0" indent="457200" algn="l" rtl="0">
              <a:lnSpc>
                <a:spcPct val="115000"/>
              </a:lnSpc>
              <a:spcBef>
                <a:spcPts val="1000"/>
              </a:spcBef>
              <a:spcAft>
                <a:spcPts val="0"/>
              </a:spcAft>
              <a:buNone/>
            </a:pPr>
            <a:r>
              <a:rPr lang="en">
                <a:solidFill>
                  <a:srgbClr val="666666"/>
                </a:solidFill>
                <a:latin typeface="Inter Light"/>
                <a:ea typeface="Inter Light"/>
                <a:cs typeface="Inter Light"/>
                <a:sym typeface="Inter Light"/>
              </a:rPr>
              <a:t>(especially the defensive goalkeeper)</a:t>
            </a:r>
            <a:endParaRPr>
              <a:solidFill>
                <a:srgbClr val="E21017"/>
              </a:solidFill>
              <a:latin typeface="Inter Light"/>
              <a:ea typeface="Inter Light"/>
              <a:cs typeface="Inter Light"/>
              <a:sym typeface="Inter Light"/>
            </a:endParaRPr>
          </a:p>
          <a:p>
            <a:pPr marL="228600" lvl="0" indent="-180340" algn="l" rtl="0">
              <a:lnSpc>
                <a:spcPct val="115000"/>
              </a:lnSpc>
              <a:spcBef>
                <a:spcPts val="1000"/>
              </a:spcBef>
              <a:spcAft>
                <a:spcPts val="0"/>
              </a:spcAft>
              <a:buClr>
                <a:srgbClr val="E21017"/>
              </a:buClr>
              <a:buSzPts val="1400"/>
              <a:buFont typeface="Inter Light"/>
              <a:buAutoNum type="arabicPeriod"/>
            </a:pPr>
            <a:r>
              <a:rPr lang="en" u="sng">
                <a:solidFill>
                  <a:srgbClr val="666666"/>
                </a:solidFill>
                <a:latin typeface="Inter Light"/>
                <a:ea typeface="Inter Light"/>
                <a:cs typeface="Inter Light"/>
                <a:sym typeface="Inter Light"/>
              </a:rPr>
              <a:t>Fix players’ velocity vectors.</a:t>
            </a:r>
            <a:endParaRPr>
              <a:solidFill>
                <a:srgbClr val="E21017"/>
              </a:solidFill>
              <a:latin typeface="Inter Light"/>
              <a:ea typeface="Inter Light"/>
              <a:cs typeface="Inter Light"/>
              <a:sym typeface="Inter Light"/>
            </a:endParaRPr>
          </a:p>
          <a:p>
            <a:pPr marL="228600" lvl="0" indent="-180340" algn="l" rtl="0">
              <a:lnSpc>
                <a:spcPct val="115000"/>
              </a:lnSpc>
              <a:spcBef>
                <a:spcPts val="1000"/>
              </a:spcBef>
              <a:spcAft>
                <a:spcPts val="1000"/>
              </a:spcAft>
              <a:buClr>
                <a:srgbClr val="E21017"/>
              </a:buClr>
              <a:buSzPts val="1400"/>
              <a:buFont typeface="Inter Light"/>
              <a:buAutoNum type="arabicPeriod"/>
            </a:pPr>
            <a:r>
              <a:rPr lang="en">
                <a:solidFill>
                  <a:srgbClr val="666666"/>
                </a:solidFill>
                <a:latin typeface="Inter Light"/>
                <a:ea typeface="Inter Light"/>
                <a:cs typeface="Inter Light"/>
                <a:sym typeface="Inter Light"/>
              </a:rPr>
              <a:t>Consider </a:t>
            </a:r>
            <a:r>
              <a:rPr lang="en" u="sng">
                <a:solidFill>
                  <a:srgbClr val="666666"/>
                </a:solidFill>
                <a:latin typeface="Inter Light"/>
                <a:ea typeface="Inter Light"/>
                <a:cs typeface="Inter Light"/>
                <a:sym typeface="Inter Light"/>
              </a:rPr>
              <a:t>dangerous situations</a:t>
            </a:r>
            <a:r>
              <a:rPr lang="en">
                <a:solidFill>
                  <a:srgbClr val="666666"/>
                </a:solidFill>
                <a:latin typeface="Inter Light"/>
                <a:ea typeface="Inter Light"/>
                <a:cs typeface="Inter Light"/>
                <a:sym typeface="Inter Light"/>
              </a:rPr>
              <a:t> for defenders.</a:t>
            </a:r>
            <a:endParaRPr>
              <a:solidFill>
                <a:srgbClr val="666666"/>
              </a:solidFill>
              <a:latin typeface="Inter Light"/>
              <a:ea typeface="Inter Light"/>
              <a:cs typeface="Inter Light"/>
              <a:sym typeface="Inter Light"/>
            </a:endParaRPr>
          </a:p>
        </p:txBody>
      </p:sp>
      <p:pic>
        <p:nvPicPr>
          <p:cNvPr id="82" name="Google Shape;82;p12"/>
          <p:cNvPicPr preferRelativeResize="0"/>
          <p:nvPr/>
        </p:nvPicPr>
        <p:blipFill rotWithShape="1">
          <a:blip r:embed="rId5">
            <a:alphaModFix/>
          </a:blip>
          <a:srcRect l="14126" t="14887" r="48511" b="13912"/>
          <a:stretch/>
        </p:blipFill>
        <p:spPr>
          <a:xfrm>
            <a:off x="5242425" y="2014200"/>
            <a:ext cx="2276856" cy="2902992"/>
          </a:xfrm>
          <a:prstGeom prst="rect">
            <a:avLst/>
          </a:prstGeom>
          <a:noFill/>
          <a:ln>
            <a:noFill/>
          </a:ln>
        </p:spPr>
      </p:pic>
      <p:cxnSp>
        <p:nvCxnSpPr>
          <p:cNvPr id="83" name="Google Shape;83;p12"/>
          <p:cNvCxnSpPr/>
          <p:nvPr/>
        </p:nvCxnSpPr>
        <p:spPr>
          <a:xfrm>
            <a:off x="5285525" y="2090400"/>
            <a:ext cx="1488600" cy="0"/>
          </a:xfrm>
          <a:prstGeom prst="straightConnector1">
            <a:avLst/>
          </a:prstGeom>
          <a:noFill/>
          <a:ln w="9525" cap="flat" cmpd="sng">
            <a:solidFill>
              <a:schemeClr val="dk2"/>
            </a:solidFill>
            <a:prstDash val="solid"/>
            <a:round/>
            <a:headEnd type="triangle" w="med" len="med"/>
            <a:tailEnd type="triangle" w="med" len="med"/>
          </a:ln>
        </p:spPr>
      </p:cxnSp>
      <p:sp>
        <p:nvSpPr>
          <p:cNvPr id="84" name="Google Shape;84;p12"/>
          <p:cNvSpPr txBox="1"/>
          <p:nvPr/>
        </p:nvSpPr>
        <p:spPr>
          <a:xfrm>
            <a:off x="5353850" y="2054450"/>
            <a:ext cx="1488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Attacking third</a:t>
            </a:r>
            <a:endParaRPr/>
          </a:p>
        </p:txBody>
      </p:sp>
      <p:sp>
        <p:nvSpPr>
          <p:cNvPr id="85" name="Google Shape;85;p12"/>
          <p:cNvSpPr txBox="1"/>
          <p:nvPr/>
        </p:nvSpPr>
        <p:spPr>
          <a:xfrm>
            <a:off x="6884525" y="2740250"/>
            <a:ext cx="1236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a:solidFill>
                  <a:srgbClr val="666666"/>
                </a:solidFill>
                <a:latin typeface="Inter Light"/>
                <a:ea typeface="Inter Light"/>
                <a:cs typeface="Inter Light"/>
                <a:sym typeface="Inter Light"/>
              </a:rPr>
              <a:t>Visible area</a:t>
            </a:r>
            <a:endParaRPr/>
          </a:p>
        </p:txBody>
      </p:sp>
      <p:cxnSp>
        <p:nvCxnSpPr>
          <p:cNvPr id="86" name="Google Shape;86;p12"/>
          <p:cNvCxnSpPr>
            <a:stCxn id="85" idx="1"/>
          </p:cNvCxnSpPr>
          <p:nvPr/>
        </p:nvCxnSpPr>
        <p:spPr>
          <a:xfrm flipH="1">
            <a:off x="6451325" y="2940350"/>
            <a:ext cx="433200" cy="69900"/>
          </a:xfrm>
          <a:prstGeom prst="straightConnector1">
            <a:avLst/>
          </a:prstGeom>
          <a:noFill/>
          <a:ln w="9525" cap="flat" cmpd="sng">
            <a:solidFill>
              <a:schemeClr val="dk2"/>
            </a:solidFill>
            <a:prstDash val="solid"/>
            <a:round/>
            <a:headEnd type="none" w="med" len="med"/>
            <a:tailEnd type="triangle" w="med" len="med"/>
          </a:ln>
        </p:spPr>
      </p:cxnSp>
      <p:sp>
        <p:nvSpPr>
          <p:cNvPr id="87" name="Google Shape;87;p12"/>
          <p:cNvSpPr/>
          <p:nvPr/>
        </p:nvSpPr>
        <p:spPr>
          <a:xfrm>
            <a:off x="6435400" y="3953400"/>
            <a:ext cx="1312500" cy="504000"/>
          </a:xfrm>
          <a:prstGeom prst="wedgeEllipseCallout">
            <a:avLst>
              <a:gd name="adj1" fmla="val -78202"/>
              <a:gd name="adj2" fmla="val -77748"/>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66666"/>
                </a:solidFill>
                <a:latin typeface="Inter Light"/>
                <a:ea typeface="Inter Light"/>
                <a:cs typeface="Inter Light"/>
                <a:sym typeface="Inter Light"/>
              </a:rPr>
              <a:t>Toward the goal</a:t>
            </a:r>
            <a:endParaRPr>
              <a:solidFill>
                <a:srgbClr val="666666"/>
              </a:solidFill>
              <a:latin typeface="Inter Light"/>
              <a:ea typeface="Inter Light"/>
              <a:cs typeface="Inter Light"/>
              <a:sym typeface="Inter Light"/>
            </a:endParaRPr>
          </a:p>
        </p:txBody>
      </p:sp>
      <p:sp>
        <p:nvSpPr>
          <p:cNvPr id="88" name="Google Shape;88;p12"/>
          <p:cNvSpPr txBox="1"/>
          <p:nvPr/>
        </p:nvSpPr>
        <p:spPr>
          <a:xfrm>
            <a:off x="7779725" y="2033275"/>
            <a:ext cx="77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Attacker</a:t>
            </a:r>
            <a:endParaRPr sz="1200">
              <a:solidFill>
                <a:srgbClr val="666666"/>
              </a:solidFill>
              <a:latin typeface="Inter Light"/>
              <a:ea typeface="Inter Light"/>
              <a:cs typeface="Inter Light"/>
              <a:sym typeface="Inter Light"/>
            </a:endParaRPr>
          </a:p>
        </p:txBody>
      </p:sp>
      <p:sp>
        <p:nvSpPr>
          <p:cNvPr id="89" name="Google Shape;89;p12"/>
          <p:cNvSpPr/>
          <p:nvPr/>
        </p:nvSpPr>
        <p:spPr>
          <a:xfrm>
            <a:off x="7600050" y="2144725"/>
            <a:ext cx="146400" cy="146400"/>
          </a:xfrm>
          <a:prstGeom prst="ellipse">
            <a:avLst/>
          </a:prstGeom>
          <a:solidFill>
            <a:srgbClr val="E21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txBox="1"/>
          <p:nvPr/>
        </p:nvSpPr>
        <p:spPr>
          <a:xfrm>
            <a:off x="7779725" y="2402575"/>
            <a:ext cx="86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Inter Light"/>
                <a:ea typeface="Inter Light"/>
                <a:cs typeface="Inter Light"/>
                <a:sym typeface="Inter Light"/>
              </a:rPr>
              <a:t>Defender</a:t>
            </a:r>
            <a:endParaRPr sz="1200">
              <a:solidFill>
                <a:srgbClr val="666666"/>
              </a:solidFill>
              <a:latin typeface="Inter Light"/>
              <a:ea typeface="Inter Light"/>
              <a:cs typeface="Inter Light"/>
              <a:sym typeface="Inter Light"/>
            </a:endParaRPr>
          </a:p>
        </p:txBody>
      </p:sp>
      <p:sp>
        <p:nvSpPr>
          <p:cNvPr id="91" name="Google Shape;91;p12"/>
          <p:cNvSpPr/>
          <p:nvPr/>
        </p:nvSpPr>
        <p:spPr>
          <a:xfrm>
            <a:off x="7600050" y="2514025"/>
            <a:ext cx="146400" cy="146400"/>
          </a:xfrm>
          <a:prstGeom prst="ellipse">
            <a:avLst/>
          </a:prstGeom>
          <a:solidFill>
            <a:srgbClr val="4B4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オーディオ 10">
            <a:extLst>
              <a:ext uri="{FF2B5EF4-FFF2-40B4-BE49-F238E27FC236}">
                <a16:creationId xmlns:a16="http://schemas.microsoft.com/office/drawing/2014/main" id="{35CA4883-D537-35F7-41CB-66A45335E3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16"/>
    </mc:Choice>
    <mc:Fallback xmlns="">
      <p:transition spd="slow" advTm="8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Flow of calculation and verification of EF-OBSO</a:t>
            </a:r>
            <a:endParaRPr sz="2400">
              <a:solidFill>
                <a:srgbClr val="E21017"/>
              </a:solidFill>
              <a:latin typeface="Inter ExtraLight"/>
              <a:ea typeface="Inter ExtraLight"/>
              <a:cs typeface="Inter ExtraLight"/>
              <a:sym typeface="Inter ExtraLight"/>
            </a:endParaRPr>
          </a:p>
        </p:txBody>
      </p:sp>
      <p:pic>
        <p:nvPicPr>
          <p:cNvPr id="97" name="Google Shape;97;p13"/>
          <p:cNvPicPr preferRelativeResize="0"/>
          <p:nvPr/>
        </p:nvPicPr>
        <p:blipFill>
          <a:blip r:embed="rId5">
            <a:alphaModFix/>
          </a:blip>
          <a:stretch>
            <a:fillRect/>
          </a:stretch>
        </p:blipFill>
        <p:spPr>
          <a:xfrm>
            <a:off x="457200" y="935100"/>
            <a:ext cx="4540849" cy="3147250"/>
          </a:xfrm>
          <a:prstGeom prst="rect">
            <a:avLst/>
          </a:prstGeom>
          <a:noFill/>
          <a:ln>
            <a:noFill/>
          </a:ln>
        </p:spPr>
      </p:pic>
      <p:cxnSp>
        <p:nvCxnSpPr>
          <p:cNvPr id="98" name="Google Shape;98;p13"/>
          <p:cNvCxnSpPr/>
          <p:nvPr/>
        </p:nvCxnSpPr>
        <p:spPr>
          <a:xfrm rot="10800000" flipH="1">
            <a:off x="4775325" y="1734200"/>
            <a:ext cx="739800" cy="487500"/>
          </a:xfrm>
          <a:prstGeom prst="straightConnector1">
            <a:avLst/>
          </a:prstGeom>
          <a:noFill/>
          <a:ln w="9525" cap="flat" cmpd="sng">
            <a:solidFill>
              <a:srgbClr val="9E9E9E"/>
            </a:solidFill>
            <a:prstDash val="solid"/>
            <a:round/>
            <a:headEnd type="none" w="med" len="med"/>
            <a:tailEnd type="none" w="med" len="med"/>
          </a:ln>
        </p:spPr>
      </p:cxnSp>
      <p:cxnSp>
        <p:nvCxnSpPr>
          <p:cNvPr id="99" name="Google Shape;99;p13"/>
          <p:cNvCxnSpPr/>
          <p:nvPr/>
        </p:nvCxnSpPr>
        <p:spPr>
          <a:xfrm>
            <a:off x="4782300" y="3029075"/>
            <a:ext cx="726900" cy="350700"/>
          </a:xfrm>
          <a:prstGeom prst="straightConnector1">
            <a:avLst/>
          </a:prstGeom>
          <a:noFill/>
          <a:ln w="9525" cap="flat" cmpd="sng">
            <a:solidFill>
              <a:srgbClr val="9E9E9E"/>
            </a:solidFill>
            <a:prstDash val="solid"/>
            <a:round/>
            <a:headEnd type="none" w="med" len="med"/>
            <a:tailEnd type="none" w="med" len="med"/>
          </a:ln>
        </p:spPr>
      </p:cxnSp>
      <p:pic>
        <p:nvPicPr>
          <p:cNvPr id="100" name="Google Shape;100;p13"/>
          <p:cNvPicPr preferRelativeResize="0"/>
          <p:nvPr/>
        </p:nvPicPr>
        <p:blipFill>
          <a:blip r:embed="rId6">
            <a:alphaModFix/>
          </a:blip>
          <a:stretch>
            <a:fillRect/>
          </a:stretch>
        </p:blipFill>
        <p:spPr>
          <a:xfrm>
            <a:off x="5452425" y="1669275"/>
            <a:ext cx="3310577" cy="1763599"/>
          </a:xfrm>
          <a:prstGeom prst="rect">
            <a:avLst/>
          </a:prstGeom>
          <a:noFill/>
          <a:ln>
            <a:noFill/>
          </a:ln>
        </p:spPr>
      </p:pic>
      <p:pic>
        <p:nvPicPr>
          <p:cNvPr id="8" name="オーディオ 7">
            <a:extLst>
              <a:ext uri="{FF2B5EF4-FFF2-40B4-BE49-F238E27FC236}">
                <a16:creationId xmlns:a16="http://schemas.microsoft.com/office/drawing/2014/main" id="{A691A791-C650-207D-284D-5F25849E23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453"/>
    </mc:Choice>
    <mc:Fallback xmlns="">
      <p:transition spd="slow" advTm="5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Flow of calculation and verification of EF-OBSO</a:t>
            </a:r>
            <a:endParaRPr sz="2400">
              <a:solidFill>
                <a:srgbClr val="E21017"/>
              </a:solidFill>
              <a:latin typeface="Inter ExtraLight"/>
              <a:ea typeface="Inter ExtraLight"/>
              <a:cs typeface="Inter ExtraLight"/>
              <a:sym typeface="Inter ExtraLight"/>
            </a:endParaRPr>
          </a:p>
        </p:txBody>
      </p:sp>
      <p:pic>
        <p:nvPicPr>
          <p:cNvPr id="106" name="Google Shape;106;p14"/>
          <p:cNvPicPr preferRelativeResize="0"/>
          <p:nvPr/>
        </p:nvPicPr>
        <p:blipFill>
          <a:blip r:embed="rId5">
            <a:alphaModFix/>
          </a:blip>
          <a:stretch>
            <a:fillRect/>
          </a:stretch>
        </p:blipFill>
        <p:spPr>
          <a:xfrm>
            <a:off x="457200" y="935100"/>
            <a:ext cx="4540849" cy="3147250"/>
          </a:xfrm>
          <a:prstGeom prst="rect">
            <a:avLst/>
          </a:prstGeom>
          <a:noFill/>
          <a:ln>
            <a:noFill/>
          </a:ln>
        </p:spPr>
      </p:pic>
      <p:cxnSp>
        <p:nvCxnSpPr>
          <p:cNvPr id="107" name="Google Shape;107;p14"/>
          <p:cNvCxnSpPr/>
          <p:nvPr/>
        </p:nvCxnSpPr>
        <p:spPr>
          <a:xfrm rot="10800000" flipH="1">
            <a:off x="4712675" y="3215675"/>
            <a:ext cx="814800" cy="509400"/>
          </a:xfrm>
          <a:prstGeom prst="straightConnector1">
            <a:avLst/>
          </a:prstGeom>
          <a:noFill/>
          <a:ln w="9525" cap="flat" cmpd="sng">
            <a:solidFill>
              <a:srgbClr val="9E9E9E"/>
            </a:solidFill>
            <a:prstDash val="solid"/>
            <a:round/>
            <a:headEnd type="none" w="med" len="med"/>
            <a:tailEnd type="none" w="med" len="med"/>
          </a:ln>
        </p:spPr>
      </p:cxnSp>
      <p:cxnSp>
        <p:nvCxnSpPr>
          <p:cNvPr id="108" name="Google Shape;108;p14"/>
          <p:cNvCxnSpPr/>
          <p:nvPr/>
        </p:nvCxnSpPr>
        <p:spPr>
          <a:xfrm>
            <a:off x="4712675" y="4087000"/>
            <a:ext cx="814800" cy="506700"/>
          </a:xfrm>
          <a:prstGeom prst="straightConnector1">
            <a:avLst/>
          </a:prstGeom>
          <a:noFill/>
          <a:ln w="9525" cap="flat" cmpd="sng">
            <a:solidFill>
              <a:srgbClr val="9E9E9E"/>
            </a:solidFill>
            <a:prstDash val="solid"/>
            <a:round/>
            <a:headEnd type="none" w="med" len="med"/>
            <a:tailEnd type="none" w="med" len="med"/>
          </a:ln>
        </p:spPr>
      </p:cxnSp>
      <p:pic>
        <p:nvPicPr>
          <p:cNvPr id="109" name="Google Shape;109;p14"/>
          <p:cNvPicPr preferRelativeResize="0"/>
          <p:nvPr/>
        </p:nvPicPr>
        <p:blipFill>
          <a:blip r:embed="rId6">
            <a:alphaModFix/>
          </a:blip>
          <a:stretch>
            <a:fillRect/>
          </a:stretch>
        </p:blipFill>
        <p:spPr>
          <a:xfrm>
            <a:off x="5464265" y="3183875"/>
            <a:ext cx="3222533" cy="1461800"/>
          </a:xfrm>
          <a:prstGeom prst="rect">
            <a:avLst/>
          </a:prstGeom>
          <a:noFill/>
          <a:ln>
            <a:noFill/>
          </a:ln>
        </p:spPr>
      </p:pic>
      <p:sp>
        <p:nvSpPr>
          <p:cNvPr id="110" name="Google Shape;110;p14"/>
          <p:cNvSpPr txBox="1"/>
          <p:nvPr/>
        </p:nvSpPr>
        <p:spPr>
          <a:xfrm>
            <a:off x="5127000" y="935088"/>
            <a:ext cx="3636000" cy="1605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666666"/>
                </a:solidFill>
                <a:latin typeface="Inter Light"/>
                <a:ea typeface="Inter Light"/>
                <a:cs typeface="Inter Light"/>
                <a:sym typeface="Inter Light"/>
              </a:rPr>
              <a:t>Only 180 games played home and away by each of the following 10 teams were verified and evaluated.</a:t>
            </a:r>
            <a:endParaRPr sz="1200">
              <a:solidFill>
                <a:srgbClr val="666666"/>
              </a:solidFill>
              <a:latin typeface="Inter Light"/>
              <a:ea typeface="Inter Light"/>
              <a:cs typeface="Inter Light"/>
              <a:sym typeface="Inter Light"/>
            </a:endParaRPr>
          </a:p>
          <a:p>
            <a:pPr marL="0" lvl="0" indent="0" algn="l" rtl="0">
              <a:lnSpc>
                <a:spcPct val="100000"/>
              </a:lnSpc>
              <a:spcBef>
                <a:spcPts val="1000"/>
              </a:spcBef>
              <a:spcAft>
                <a:spcPts val="1000"/>
              </a:spcAft>
              <a:buNone/>
            </a:pPr>
            <a:r>
              <a:rPr lang="en" sz="1200">
                <a:solidFill>
                  <a:srgbClr val="666666"/>
                </a:solidFill>
                <a:latin typeface="Inter Light"/>
                <a:ea typeface="Inter Light"/>
                <a:cs typeface="Inter Light"/>
                <a:sym typeface="Inter Light"/>
              </a:rPr>
              <a:t>Arsenal, Brentford, Brighton &amp; Hove Albion, Chelsea, Everton, Leeds United, Liverpool, Manchester City, Manchester United, Tottenham Hotspur.</a:t>
            </a:r>
            <a:endParaRPr sz="1200">
              <a:solidFill>
                <a:srgbClr val="666666"/>
              </a:solidFill>
              <a:latin typeface="Inter Light"/>
              <a:ea typeface="Inter Light"/>
              <a:cs typeface="Inter Light"/>
              <a:sym typeface="Inter Light"/>
            </a:endParaRPr>
          </a:p>
        </p:txBody>
      </p:sp>
      <p:pic>
        <p:nvPicPr>
          <p:cNvPr id="4" name="オーディオ 3">
            <a:extLst>
              <a:ext uri="{FF2B5EF4-FFF2-40B4-BE49-F238E27FC236}">
                <a16:creationId xmlns:a16="http://schemas.microsoft.com/office/drawing/2014/main" id="{0588C95B-C920-D76E-75F0-812DFE27E2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712"/>
    </mc:Choice>
    <mc:Fallback xmlns="">
      <p:transition spd="slow" advTm="55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p:nvPr/>
        </p:nvSpPr>
        <p:spPr>
          <a:xfrm>
            <a:off x="381000" y="381000"/>
            <a:ext cx="8382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21017"/>
                </a:solidFill>
                <a:latin typeface="Inter ExtraLight"/>
                <a:ea typeface="Inter ExtraLight"/>
                <a:cs typeface="Inter ExtraLight"/>
                <a:sym typeface="Inter ExtraLight"/>
              </a:rPr>
              <a:t>Flow of calculation and verification of EF-OBSO</a:t>
            </a:r>
            <a:endParaRPr sz="2400">
              <a:solidFill>
                <a:srgbClr val="E21017"/>
              </a:solidFill>
              <a:latin typeface="Inter ExtraLight"/>
              <a:ea typeface="Inter ExtraLight"/>
              <a:cs typeface="Inter ExtraLight"/>
              <a:sym typeface="Inter ExtraLight"/>
            </a:endParaRPr>
          </a:p>
        </p:txBody>
      </p:sp>
      <p:pic>
        <p:nvPicPr>
          <p:cNvPr id="116" name="Google Shape;116;p15"/>
          <p:cNvPicPr preferRelativeResize="0"/>
          <p:nvPr/>
        </p:nvPicPr>
        <p:blipFill>
          <a:blip r:embed="rId5">
            <a:alphaModFix/>
          </a:blip>
          <a:stretch>
            <a:fillRect/>
          </a:stretch>
        </p:blipFill>
        <p:spPr>
          <a:xfrm>
            <a:off x="457200" y="935100"/>
            <a:ext cx="4540849" cy="3147250"/>
          </a:xfrm>
          <a:prstGeom prst="rect">
            <a:avLst/>
          </a:prstGeom>
          <a:noFill/>
          <a:ln>
            <a:noFill/>
          </a:ln>
        </p:spPr>
      </p:pic>
      <p:sp>
        <p:nvSpPr>
          <p:cNvPr id="117" name="Google Shape;117;p15"/>
          <p:cNvSpPr txBox="1"/>
          <p:nvPr/>
        </p:nvSpPr>
        <p:spPr>
          <a:xfrm>
            <a:off x="5081975" y="1243800"/>
            <a:ext cx="4062000" cy="1995600"/>
          </a:xfrm>
          <a:prstGeom prst="rect">
            <a:avLst/>
          </a:prstGeom>
          <a:noFill/>
          <a:ln>
            <a:noFill/>
          </a:ln>
        </p:spPr>
        <p:txBody>
          <a:bodyPr spcFirstLastPara="1" wrap="square" lIns="91425" tIns="91425" rIns="91425" bIns="91425" anchor="t" anchorCtr="0">
            <a:spAutoFit/>
          </a:bodyPr>
          <a:lstStyle/>
          <a:p>
            <a:pPr marL="228600" lvl="0" indent="-196850" algn="l" rtl="0">
              <a:lnSpc>
                <a:spcPct val="115000"/>
              </a:lnSpc>
              <a:spcBef>
                <a:spcPts val="0"/>
              </a:spcBef>
              <a:spcAft>
                <a:spcPts val="0"/>
              </a:spcAft>
              <a:buClr>
                <a:srgbClr val="666666"/>
              </a:buClr>
              <a:buSzPts val="1300"/>
              <a:buFont typeface="Inter Light"/>
              <a:buAutoNum type="romanUcPeriod"/>
            </a:pPr>
            <a:r>
              <a:rPr lang="en" sz="1300">
                <a:solidFill>
                  <a:srgbClr val="666666"/>
                </a:solidFill>
                <a:latin typeface="Inter Light"/>
                <a:ea typeface="Inter Light"/>
                <a:cs typeface="Inter Light"/>
                <a:sym typeface="Inter Light"/>
              </a:rPr>
              <a:t>All players = 0.0[m/s],</a:t>
            </a:r>
            <a:endParaRPr sz="1300">
              <a:solidFill>
                <a:srgbClr val="666666"/>
              </a:solidFill>
              <a:latin typeface="Inter Light"/>
              <a:ea typeface="Inter Light"/>
              <a:cs typeface="Inter Light"/>
              <a:sym typeface="Inter Light"/>
            </a:endParaRPr>
          </a:p>
          <a:p>
            <a:pPr marL="0" lvl="0" indent="0" algn="l" rtl="0">
              <a:lnSpc>
                <a:spcPct val="115000"/>
              </a:lnSpc>
              <a:spcBef>
                <a:spcPts val="0"/>
              </a:spcBef>
              <a:spcAft>
                <a:spcPts val="0"/>
              </a:spcAft>
              <a:buNone/>
            </a:pPr>
            <a:r>
              <a:rPr lang="en" sz="1300">
                <a:solidFill>
                  <a:srgbClr val="666666"/>
                </a:solidFill>
                <a:latin typeface="Inter Light"/>
                <a:ea typeface="Inter Light"/>
                <a:cs typeface="Inter Light"/>
                <a:sym typeface="Inter Light"/>
              </a:rPr>
              <a:t>(Assumed the actor and defensive GK’s speed was varied depending on the event,) </a:t>
            </a:r>
            <a:endParaRPr sz="1300">
              <a:solidFill>
                <a:srgbClr val="666666"/>
              </a:solidFill>
              <a:latin typeface="Inter Light"/>
              <a:ea typeface="Inter Light"/>
              <a:cs typeface="Inter Light"/>
              <a:sym typeface="Inter Light"/>
            </a:endParaRPr>
          </a:p>
          <a:p>
            <a:pPr marL="0" lvl="0" indent="0" algn="l" rtl="0">
              <a:lnSpc>
                <a:spcPct val="115000"/>
              </a:lnSpc>
              <a:spcBef>
                <a:spcPts val="0"/>
              </a:spcBef>
              <a:spcAft>
                <a:spcPts val="0"/>
              </a:spcAft>
              <a:buNone/>
            </a:pPr>
            <a:r>
              <a:rPr lang="en" sz="1300">
                <a:solidFill>
                  <a:srgbClr val="666666"/>
                </a:solidFill>
                <a:latin typeface="Inter Light"/>
                <a:ea typeface="Inter Light"/>
                <a:cs typeface="Inter Light"/>
                <a:sym typeface="Inter Light"/>
              </a:rPr>
              <a:t>all other players =</a:t>
            </a:r>
            <a:endParaRPr sz="1300">
              <a:solidFill>
                <a:srgbClr val="666666"/>
              </a:solidFill>
              <a:latin typeface="Inter Light"/>
              <a:ea typeface="Inter Light"/>
              <a:cs typeface="Inter Light"/>
              <a:sym typeface="Inter Light"/>
            </a:endParaRPr>
          </a:p>
          <a:p>
            <a:pPr marL="457200" lvl="0" indent="-196850" algn="l" rtl="0">
              <a:lnSpc>
                <a:spcPct val="115000"/>
              </a:lnSpc>
              <a:spcBef>
                <a:spcPts val="0"/>
              </a:spcBef>
              <a:spcAft>
                <a:spcPts val="0"/>
              </a:spcAft>
              <a:buClr>
                <a:srgbClr val="666666"/>
              </a:buClr>
              <a:buSzPts val="1300"/>
              <a:buFont typeface="Inter Light"/>
              <a:buAutoNum type="romanUcPeriod" startAt="2"/>
            </a:pPr>
            <a:r>
              <a:rPr lang="en" sz="1300">
                <a:solidFill>
                  <a:srgbClr val="666666"/>
                </a:solidFill>
                <a:latin typeface="Inter Light"/>
                <a:ea typeface="Inter Light"/>
                <a:cs typeface="Inter Light"/>
                <a:sym typeface="Inter Light"/>
              </a:rPr>
              <a:t>0.0[m/s],</a:t>
            </a:r>
            <a:endParaRPr sz="1300">
              <a:solidFill>
                <a:srgbClr val="666666"/>
              </a:solidFill>
              <a:latin typeface="Inter Light"/>
              <a:ea typeface="Inter Light"/>
              <a:cs typeface="Inter Light"/>
              <a:sym typeface="Inter Light"/>
            </a:endParaRPr>
          </a:p>
          <a:p>
            <a:pPr marL="457200" lvl="0" indent="-196850" algn="l" rtl="0">
              <a:lnSpc>
                <a:spcPct val="115000"/>
              </a:lnSpc>
              <a:spcBef>
                <a:spcPts val="0"/>
              </a:spcBef>
              <a:spcAft>
                <a:spcPts val="0"/>
              </a:spcAft>
              <a:buClr>
                <a:srgbClr val="666666"/>
              </a:buClr>
              <a:buSzPts val="1300"/>
              <a:buFont typeface="Inter Light"/>
              <a:buAutoNum type="romanUcPeriod" startAt="2"/>
            </a:pPr>
            <a:r>
              <a:rPr lang="en" sz="1300">
                <a:solidFill>
                  <a:srgbClr val="666666"/>
                </a:solidFill>
                <a:latin typeface="Inter Light"/>
                <a:ea typeface="Inter Light"/>
                <a:cs typeface="Inter Light"/>
                <a:sym typeface="Inter Light"/>
              </a:rPr>
              <a:t>4.0[m/s],</a:t>
            </a:r>
            <a:endParaRPr sz="1300">
              <a:solidFill>
                <a:srgbClr val="666666"/>
              </a:solidFill>
              <a:latin typeface="Inter Light"/>
              <a:ea typeface="Inter Light"/>
              <a:cs typeface="Inter Light"/>
              <a:sym typeface="Inter Light"/>
            </a:endParaRPr>
          </a:p>
          <a:p>
            <a:pPr marL="457200" lvl="0" indent="-196850" algn="l" rtl="0">
              <a:lnSpc>
                <a:spcPct val="115000"/>
              </a:lnSpc>
              <a:spcBef>
                <a:spcPts val="0"/>
              </a:spcBef>
              <a:spcAft>
                <a:spcPts val="0"/>
              </a:spcAft>
              <a:buClr>
                <a:srgbClr val="666666"/>
              </a:buClr>
              <a:buSzPts val="1300"/>
              <a:buFont typeface="Inter Light"/>
              <a:buAutoNum type="romanUcPeriod" startAt="2"/>
            </a:pPr>
            <a:r>
              <a:rPr lang="en" sz="1300">
                <a:solidFill>
                  <a:srgbClr val="666666"/>
                </a:solidFill>
                <a:latin typeface="Inter Light"/>
                <a:ea typeface="Inter Light"/>
                <a:cs typeface="Inter Light"/>
                <a:sym typeface="Inter Light"/>
              </a:rPr>
              <a:t>4.5[m/s],</a:t>
            </a:r>
            <a:endParaRPr sz="1300">
              <a:solidFill>
                <a:srgbClr val="666666"/>
              </a:solidFill>
              <a:latin typeface="Inter Light"/>
              <a:ea typeface="Inter Light"/>
              <a:cs typeface="Inter Light"/>
              <a:sym typeface="Inter Light"/>
            </a:endParaRPr>
          </a:p>
          <a:p>
            <a:pPr marL="457200" lvl="0" indent="-196850" algn="l" rtl="0">
              <a:lnSpc>
                <a:spcPct val="115000"/>
              </a:lnSpc>
              <a:spcBef>
                <a:spcPts val="0"/>
              </a:spcBef>
              <a:spcAft>
                <a:spcPts val="0"/>
              </a:spcAft>
              <a:buClr>
                <a:srgbClr val="666666"/>
              </a:buClr>
              <a:buSzPts val="1300"/>
              <a:buFont typeface="Inter Light"/>
              <a:buAutoNum type="romanUcPeriod" startAt="2"/>
            </a:pPr>
            <a:r>
              <a:rPr lang="en" sz="1300">
                <a:solidFill>
                  <a:srgbClr val="666666"/>
                </a:solidFill>
                <a:latin typeface="Inter Light"/>
                <a:ea typeface="Inter Light"/>
                <a:cs typeface="Inter Light"/>
                <a:sym typeface="Inter Light"/>
              </a:rPr>
              <a:t>5.0[m/s].</a:t>
            </a:r>
            <a:endParaRPr sz="1600">
              <a:latin typeface="Inter Light"/>
              <a:ea typeface="Inter Light"/>
              <a:cs typeface="Inter Light"/>
              <a:sym typeface="Inter Light"/>
            </a:endParaRPr>
          </a:p>
        </p:txBody>
      </p:sp>
      <p:sp>
        <p:nvSpPr>
          <p:cNvPr id="118" name="Google Shape;118;p15"/>
          <p:cNvSpPr txBox="1"/>
          <p:nvPr/>
        </p:nvSpPr>
        <p:spPr>
          <a:xfrm>
            <a:off x="5081975" y="935100"/>
            <a:ext cx="32997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500">
                <a:solidFill>
                  <a:srgbClr val="666666"/>
                </a:solidFill>
                <a:latin typeface="Inter SemiBold"/>
                <a:ea typeface="Inter SemiBold"/>
                <a:cs typeface="Inter SemiBold"/>
                <a:sym typeface="Inter SemiBold"/>
              </a:rPr>
              <a:t>Speed conditions to be verified.</a:t>
            </a:r>
            <a:endParaRPr sz="1500">
              <a:solidFill>
                <a:srgbClr val="666666"/>
              </a:solidFill>
              <a:latin typeface="Inter SemiBold"/>
              <a:ea typeface="Inter SemiBold"/>
              <a:cs typeface="Inter SemiBold"/>
              <a:sym typeface="Inter SemiBold"/>
            </a:endParaRPr>
          </a:p>
        </p:txBody>
      </p:sp>
      <p:pic>
        <p:nvPicPr>
          <p:cNvPr id="4" name="オーディオ 3">
            <a:extLst>
              <a:ext uri="{FF2B5EF4-FFF2-40B4-BE49-F238E27FC236}">
                <a16:creationId xmlns:a16="http://schemas.microsoft.com/office/drawing/2014/main" id="{75FBF365-CC5A-62B2-9196-79F54B6929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70"/>
    </mc:Choice>
    <mc:Fallback xmlns="">
      <p:transition spd="slow" advTm="39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tatsBomb 2023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4080</TotalTime>
  <Words>4146</Words>
  <Application>Microsoft Macintosh PowerPoint</Application>
  <PresentationFormat>画面に合わせる (16:9)</PresentationFormat>
  <Paragraphs>622</Paragraphs>
  <Slides>27</Slides>
  <Notes>27</Notes>
  <HiddenSlides>0</HiddenSlides>
  <MMClips>27</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Arial</vt:lpstr>
      <vt:lpstr>Inter ExtraLight</vt:lpstr>
      <vt:lpstr>Times New Roman</vt:lpstr>
      <vt:lpstr>Inter SemiBold</vt:lpstr>
      <vt:lpstr>Inter</vt:lpstr>
      <vt:lpstr>Inter Medium</vt:lpstr>
      <vt:lpstr>Inter Light</vt:lpstr>
      <vt:lpstr>Inter ExtraBold</vt:lpstr>
      <vt:lpstr>StatsBomb 2023 v1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UMEMOTO Rikuhei</cp:lastModifiedBy>
  <cp:revision>10</cp:revision>
  <cp:lastPrinted>2023-10-04T04:45:27Z</cp:lastPrinted>
  <dcterms:modified xsi:type="dcterms:W3CDTF">2023-10-27T01:24:57Z</dcterms:modified>
</cp:coreProperties>
</file>